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notesMasterIdLst>
    <p:notesMasterId r:id="rId28"/>
  </p:notesMasterIdLst>
  <p:sldIdLst>
    <p:sldId id="256" r:id="rId2"/>
    <p:sldId id="257" r:id="rId3"/>
    <p:sldId id="258" r:id="rId4"/>
    <p:sldId id="306" r:id="rId5"/>
    <p:sldId id="292" r:id="rId6"/>
    <p:sldId id="315" r:id="rId7"/>
    <p:sldId id="316" r:id="rId8"/>
    <p:sldId id="317" r:id="rId9"/>
    <p:sldId id="330" r:id="rId10"/>
    <p:sldId id="327" r:id="rId11"/>
    <p:sldId id="329" r:id="rId12"/>
    <p:sldId id="309" r:id="rId13"/>
    <p:sldId id="325" r:id="rId14"/>
    <p:sldId id="326" r:id="rId15"/>
    <p:sldId id="333" r:id="rId16"/>
    <p:sldId id="299" r:id="rId17"/>
    <p:sldId id="331" r:id="rId18"/>
    <p:sldId id="318" r:id="rId19"/>
    <p:sldId id="328" r:id="rId20"/>
    <p:sldId id="321" r:id="rId21"/>
    <p:sldId id="322" r:id="rId22"/>
    <p:sldId id="302" r:id="rId23"/>
    <p:sldId id="323" r:id="rId24"/>
    <p:sldId id="303" r:id="rId25"/>
    <p:sldId id="324" r:id="rId26"/>
    <p:sldId id="305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Destaqu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644"/>
    <p:restoredTop sz="73678" autoAdjust="0"/>
  </p:normalViewPr>
  <p:slideViewPr>
    <p:cSldViewPr snapToGrid="0" snapToObjects="1">
      <p:cViewPr varScale="1">
        <p:scale>
          <a:sx n="63" d="100"/>
          <a:sy n="63" d="100"/>
        </p:scale>
        <p:origin x="1565" y="5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 snapToObjects="1">
      <p:cViewPr varScale="1">
        <p:scale>
          <a:sx n="87" d="100"/>
          <a:sy n="87" d="100"/>
        </p:scale>
        <p:origin x="3840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B33BAC-7B30-4092-A3FD-29E7E8881ED7}" type="datetimeFigureOut">
              <a:rPr lang="pt-PT" smtClean="0"/>
              <a:t>24/01/2021</a:t>
            </a:fld>
            <a:endParaRPr lang="pt-PT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PT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195C6D-412F-4378-98FD-C3F6F06F5640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9726633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noProof="0" dirty="0"/>
              <a:t>Boa tarde estou aqui para vos apresentar a minha tese como o tema “A </a:t>
            </a:r>
            <a:r>
              <a:rPr lang="pt-PT" noProof="0" dirty="0" err="1"/>
              <a:t>new</a:t>
            </a:r>
            <a:r>
              <a:rPr lang="pt-PT" noProof="0" dirty="0"/>
              <a:t> </a:t>
            </a:r>
            <a:r>
              <a:rPr lang="pt-PT" noProof="0" dirty="0" err="1"/>
              <a:t>interaction</a:t>
            </a:r>
            <a:r>
              <a:rPr lang="pt-PT" noProof="0" dirty="0"/>
              <a:t> </a:t>
            </a:r>
            <a:r>
              <a:rPr lang="pt-PT" noProof="0" dirty="0" err="1"/>
              <a:t>experience</a:t>
            </a:r>
            <a:r>
              <a:rPr lang="pt-PT" noProof="0" dirty="0"/>
              <a:t> in </a:t>
            </a:r>
            <a:r>
              <a:rPr lang="pt-PT" noProof="0" dirty="0" err="1"/>
              <a:t>extended</a:t>
            </a:r>
            <a:r>
              <a:rPr lang="pt-PT" noProof="0" dirty="0"/>
              <a:t> play </a:t>
            </a:r>
            <a:r>
              <a:rPr lang="pt-PT" noProof="0" dirty="0" err="1"/>
              <a:t>at</a:t>
            </a:r>
            <a:r>
              <a:rPr lang="pt-PT" noProof="0" dirty="0"/>
              <a:t> faraday </a:t>
            </a:r>
            <a:r>
              <a:rPr lang="pt-PT" noProof="0" dirty="0" err="1"/>
              <a:t>Museum</a:t>
            </a:r>
            <a:r>
              <a:rPr lang="pt-PT" noProof="0" dirty="0"/>
              <a:t>” mais especificamente sobre a adição do Raio Catódico a já existente aplicação </a:t>
            </a:r>
            <a:r>
              <a:rPr lang="pt-PT" noProof="0" dirty="0" err="1"/>
              <a:t>Extended</a:t>
            </a:r>
            <a:r>
              <a:rPr lang="pt-PT" noProof="0" dirty="0"/>
              <a:t> Play </a:t>
            </a:r>
            <a:r>
              <a:rPr lang="pt-PT" noProof="0" dirty="0" err="1"/>
              <a:t>at</a:t>
            </a:r>
            <a:r>
              <a:rPr lang="pt-PT" noProof="0" dirty="0"/>
              <a:t> Faraday</a:t>
            </a:r>
            <a:br>
              <a:rPr lang="pt-PT" noProof="0" dirty="0"/>
            </a:br>
            <a:endParaRPr lang="pt-PT" noProof="0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1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937696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noProof="0" dirty="0"/>
              <a:t>Nestas imagens pode se ver a aplicação durante o jogo. </a:t>
            </a:r>
          </a:p>
          <a:p>
            <a:r>
              <a:rPr lang="pt-PT" noProof="0" dirty="0"/>
              <a:t>Na imagem da esquerda, em cima está o exemplo de uma dica e em baixo de uma explicação.</a:t>
            </a:r>
            <a:br>
              <a:rPr lang="pt-PT" noProof="0" dirty="0"/>
            </a:br>
            <a:br>
              <a:rPr lang="pt-PT" noProof="0" dirty="0"/>
            </a:br>
            <a:r>
              <a:rPr lang="pt-PT" noProof="0" dirty="0"/>
              <a:t>As explicações servem para guiar o utilizador pela aplicação dando o próximo objetivo e explicação o objetivo comprido.</a:t>
            </a:r>
            <a:br>
              <a:rPr lang="pt-PT" noProof="0" dirty="0"/>
            </a:br>
            <a:r>
              <a:rPr lang="pt-PT" noProof="0" dirty="0"/>
              <a:t>A Dica aparece se passado um minuto se o  utilizador não conseguir cumprir um determinado objetivo </a:t>
            </a:r>
            <a:br>
              <a:rPr lang="pt-PT" noProof="0" dirty="0"/>
            </a:br>
            <a:r>
              <a:rPr lang="pt-PT" noProof="0" dirty="0"/>
              <a:t>Dos lados estão os botões e o painel de controlo, escolhemos que estes estejam nos lados, pois é mais fácil para o utilizador interagir</a:t>
            </a:r>
            <a:br>
              <a:rPr lang="pt-PT" noProof="0" dirty="0"/>
            </a:br>
            <a:endParaRPr lang="pt-PT" noProof="0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14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5326370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noProof="0" dirty="0" err="1"/>
              <a:t>Video</a:t>
            </a:r>
            <a:r>
              <a:rPr lang="pt-PT" noProof="0"/>
              <a:t>….</a:t>
            </a:r>
            <a:br>
              <a:rPr lang="pt-PT" noProof="0"/>
            </a:br>
            <a:br>
              <a:rPr lang="pt-PT" noProof="0"/>
            </a:br>
            <a:r>
              <a:rPr lang="pt-PT" noProof="0" dirty="0"/>
              <a:t>Os botões permitem ver os objetivos, pop-ups, instruções, esconder o objeto para melhorar a visibilidade da ampola e desligar a partes aumentadas do objeto</a:t>
            </a:r>
            <a:endParaRPr lang="en-US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15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4137419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Este teste tem como objetivo medir a aplicação em termos de </a:t>
            </a:r>
            <a:r>
              <a:rPr lang="pt-PT" dirty="0" err="1"/>
              <a:t>User</a:t>
            </a:r>
            <a:r>
              <a:rPr lang="pt-PT" dirty="0"/>
              <a:t> </a:t>
            </a:r>
            <a:r>
              <a:rPr lang="pt-PT" dirty="0" err="1"/>
              <a:t>experience</a:t>
            </a:r>
            <a:r>
              <a:rPr lang="pt-PT" dirty="0"/>
              <a:t> especialmente em termos de aceitação, se gostam da aplicação e se percebem a interface</a:t>
            </a:r>
          </a:p>
          <a:p>
            <a:r>
              <a:rPr lang="pt-PT" dirty="0"/>
              <a:t>Perceber comos os utilizador interagem com a aplicação, ou seja como seguram o tablet e como interagem, e se preferem em </a:t>
            </a:r>
            <a:r>
              <a:rPr lang="pt-PT" dirty="0" err="1"/>
              <a:t>landscape</a:t>
            </a:r>
            <a:r>
              <a:rPr lang="pt-PT" dirty="0"/>
              <a:t> </a:t>
            </a:r>
            <a:r>
              <a:rPr lang="pt-PT" dirty="0" err="1"/>
              <a:t>or</a:t>
            </a:r>
            <a:r>
              <a:rPr lang="pt-PT" dirty="0"/>
              <a:t> </a:t>
            </a:r>
            <a:r>
              <a:rPr lang="pt-PT" dirty="0" err="1"/>
              <a:t>portrait</a:t>
            </a:r>
            <a:r>
              <a:rPr lang="pt-PT" dirty="0"/>
              <a:t> </a:t>
            </a:r>
            <a:r>
              <a:rPr lang="pt-PT"/>
              <a:t>orientation</a:t>
            </a:r>
            <a:endParaRPr lang="en-US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17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4298040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Para recolher os utilizadores apelei nos grupos no técnico no Facebook para virem fazer o teste, onde seguindo as regras de segurança pelo Covid-19, os utilizadores utilizavam o jogo sem qualquer ajuda da minha parte, usando o método “</a:t>
            </a:r>
            <a:r>
              <a:rPr lang="pt-PT" dirty="0" err="1"/>
              <a:t>think</a:t>
            </a:r>
            <a:r>
              <a:rPr lang="pt-PT" dirty="0"/>
              <a:t> </a:t>
            </a:r>
            <a:r>
              <a:rPr lang="pt-PT" dirty="0" err="1"/>
              <a:t>aloud</a:t>
            </a:r>
            <a:r>
              <a:rPr lang="pt-PT" dirty="0"/>
              <a:t>” ou seja vão falando sobre o que estão a  tentar fazer ou a espera que  aconteça enquanto usam a aplicação, o que me permite perceber melhor o utilizador, e o que este está a espera que a nossa aplicação faça. No final de completarem o jogo respondem a um questionário, com questões demográficas, questões do </a:t>
            </a:r>
            <a:r>
              <a:rPr lang="pt-PT" dirty="0" err="1"/>
              <a:t>User</a:t>
            </a:r>
            <a:r>
              <a:rPr lang="pt-PT" dirty="0"/>
              <a:t> </a:t>
            </a:r>
            <a:r>
              <a:rPr lang="pt-PT" dirty="0" err="1"/>
              <a:t>Experience</a:t>
            </a:r>
            <a:r>
              <a:rPr lang="pt-PT" dirty="0"/>
              <a:t> </a:t>
            </a:r>
            <a:r>
              <a:rPr lang="pt-PT" dirty="0" err="1"/>
              <a:t>Questionnaire</a:t>
            </a:r>
            <a:r>
              <a:rPr lang="pt-PT" dirty="0"/>
              <a:t>, e identificam se quiserem a melhor e pior parte de utilizar a nossa app.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18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045839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Tivemos o teste aberto durante uma semana e meia onde tivemos 20 utilizadores, dos quais</a:t>
            </a:r>
          </a:p>
          <a:p>
            <a:r>
              <a:rPr lang="pt-PT" dirty="0"/>
              <a:t>50% eram homens. 80% dos utilizadores tinha entre 19-25 anos e 20% entre 26-40 anos de idade. Em termos</a:t>
            </a:r>
          </a:p>
          <a:p>
            <a:r>
              <a:rPr lang="pt-PT" dirty="0"/>
              <a:t>de habilitações académicas, 45% tinha a Licenciatura, 35% Mestrado e ambos com 10% de Doutoramento e 12ª ano</a:t>
            </a:r>
            <a:br>
              <a:rPr lang="pt-PT" dirty="0"/>
            </a:br>
            <a:br>
              <a:rPr lang="pt-PT" dirty="0"/>
            </a:br>
            <a:r>
              <a:rPr lang="pt-PT" dirty="0"/>
              <a:t>Estes são valores demográficos normais tendo em conta onde partilhamos o teste.</a:t>
            </a:r>
            <a:br>
              <a:rPr lang="en-US" dirty="0"/>
            </a:br>
            <a:endParaRPr lang="en-US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19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9620276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relação</a:t>
            </a:r>
            <a:r>
              <a:rPr lang="en-US" dirty="0"/>
              <a:t> </a:t>
            </a:r>
            <a:r>
              <a:rPr lang="en-US" dirty="0" err="1"/>
              <a:t>ao</a:t>
            </a:r>
            <a:r>
              <a:rPr lang="en-US" dirty="0"/>
              <a:t> user experience questionnaire, </a:t>
            </a:r>
            <a:r>
              <a:rPr lang="en-US" dirty="0" err="1"/>
              <a:t>tivemos</a:t>
            </a:r>
            <a:r>
              <a:rPr lang="en-US" dirty="0"/>
              <a:t> bons </a:t>
            </a:r>
            <a:r>
              <a:rPr lang="en-US" dirty="0" err="1"/>
              <a:t>resultados</a:t>
            </a:r>
            <a:r>
              <a:rPr lang="en-US" dirty="0"/>
              <a:t>, </a:t>
            </a:r>
            <a:r>
              <a:rPr lang="en-US" dirty="0" err="1"/>
              <a:t>especialmente</a:t>
            </a:r>
            <a:r>
              <a:rPr lang="en-US" dirty="0"/>
              <a:t>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pt-PT" noProof="0" dirty="0"/>
              <a:t>campos </a:t>
            </a:r>
            <a:r>
              <a:rPr lang="pt-PT" dirty="0"/>
              <a:t>atratividade</a:t>
            </a:r>
            <a:r>
              <a:rPr lang="pt-PT" noProof="0" dirty="0"/>
              <a:t>, </a:t>
            </a:r>
            <a:r>
              <a:rPr lang="pt-PT" dirty="0"/>
              <a:t>eficiência</a:t>
            </a:r>
            <a:r>
              <a:rPr lang="pt-PT" noProof="0" dirty="0"/>
              <a:t>, </a:t>
            </a:r>
            <a:r>
              <a:rPr lang="pt-PT" dirty="0"/>
              <a:t>estimulação e inovação</a:t>
            </a:r>
            <a:endParaRPr lang="pt-PT" noProof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noProof="0" dirty="0"/>
              <a:t>Na tabela, pode se ver a média, o desvio padrão e o intervalo de confiança, mostrando que estes valores são de confiança</a:t>
            </a:r>
            <a:endParaRPr lang="en-US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20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9573383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Foram</a:t>
            </a:r>
            <a:r>
              <a:rPr lang="en-US" dirty="0"/>
              <a:t> </a:t>
            </a:r>
            <a:r>
              <a:rPr lang="en-US" dirty="0" err="1"/>
              <a:t>indetificados</a:t>
            </a:r>
            <a:r>
              <a:rPr lang="en-US" dirty="0"/>
              <a:t> </a:t>
            </a:r>
            <a:r>
              <a:rPr lang="en-US" dirty="0" err="1"/>
              <a:t>dois</a:t>
            </a:r>
            <a:r>
              <a:rPr lang="en-US" dirty="0"/>
              <a:t> </a:t>
            </a:r>
            <a:r>
              <a:rPr lang="en-US" dirty="0" err="1"/>
              <a:t>problemas</a:t>
            </a:r>
            <a:r>
              <a:rPr lang="en-US" dirty="0"/>
              <a:t>: </a:t>
            </a:r>
            <a:r>
              <a:rPr lang="en-US" dirty="0" err="1"/>
              <a:t>Segurar</a:t>
            </a:r>
            <a:r>
              <a:rPr lang="en-US" dirty="0"/>
              <a:t> o tablet no </a:t>
            </a:r>
            <a:r>
              <a:rPr lang="en-US" dirty="0" err="1"/>
              <a:t>lugar</a:t>
            </a:r>
            <a:r>
              <a:rPr lang="en-US" dirty="0"/>
              <a:t> e a </a:t>
            </a:r>
            <a:r>
              <a:rPr lang="en-US" dirty="0" err="1"/>
              <a:t>curva</a:t>
            </a:r>
            <a:r>
              <a:rPr lang="en-US" dirty="0"/>
              <a:t> de </a:t>
            </a:r>
            <a:r>
              <a:rPr lang="en-US" dirty="0" err="1"/>
              <a:t>aprendizagem</a:t>
            </a:r>
            <a:r>
              <a:rPr lang="en-US" dirty="0"/>
              <a:t>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O </a:t>
            </a:r>
            <a:r>
              <a:rPr lang="en-US" dirty="0" err="1"/>
              <a:t>problema</a:t>
            </a:r>
            <a:r>
              <a:rPr lang="en-US" dirty="0"/>
              <a:t> da curve de </a:t>
            </a:r>
            <a:r>
              <a:rPr lang="en-US" dirty="0" err="1"/>
              <a:t>aprendizagem</a:t>
            </a:r>
            <a:r>
              <a:rPr lang="en-US" dirty="0"/>
              <a:t>, </a:t>
            </a:r>
            <a:r>
              <a:rPr lang="en-US" dirty="0" err="1"/>
              <a:t>já</a:t>
            </a:r>
            <a:r>
              <a:rPr lang="en-US" dirty="0"/>
              <a:t> </a:t>
            </a:r>
            <a:r>
              <a:rPr lang="en-US" dirty="0" err="1"/>
              <a:t>foi</a:t>
            </a:r>
            <a:r>
              <a:rPr lang="en-US" dirty="0"/>
              <a:t> </a:t>
            </a:r>
            <a:r>
              <a:rPr lang="en-US" dirty="0" err="1"/>
              <a:t>resolvido</a:t>
            </a:r>
            <a:r>
              <a:rPr lang="en-US" dirty="0"/>
              <a:t> </a:t>
            </a:r>
            <a:r>
              <a:rPr lang="en-US" dirty="0" err="1"/>
              <a:t>ao</a:t>
            </a:r>
            <a:r>
              <a:rPr lang="en-US" dirty="0"/>
              <a:t> </a:t>
            </a:r>
            <a:r>
              <a:rPr lang="en-US" dirty="0" err="1"/>
              <a:t>mudarmos</a:t>
            </a:r>
            <a:r>
              <a:rPr lang="en-US" dirty="0"/>
              <a:t> o </a:t>
            </a:r>
            <a:r>
              <a:rPr lang="en-US" dirty="0" err="1"/>
              <a:t>texto</a:t>
            </a:r>
            <a:r>
              <a:rPr lang="en-US" dirty="0"/>
              <a:t> das </a:t>
            </a:r>
            <a:r>
              <a:rPr lang="en-US" dirty="0" err="1"/>
              <a:t>explicações</a:t>
            </a:r>
            <a:r>
              <a:rPr lang="en-US" dirty="0"/>
              <a:t>. </a:t>
            </a:r>
            <a:br>
              <a:rPr lang="en-US" dirty="0"/>
            </a:br>
            <a:endParaRPr lang="pt-PT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dirty="0"/>
              <a:t>Não há uma maneira mais comum de segurar / usar o tablet, em termos de com que mão seguram e como interagem, mas é possível verificar que os utilizadores preferem usar em </a:t>
            </a:r>
            <a:r>
              <a:rPr lang="pt-PT" dirty="0" err="1"/>
              <a:t>Landscape</a:t>
            </a:r>
            <a:r>
              <a:rPr lang="pt-PT" dirty="0"/>
              <a:t> </a:t>
            </a:r>
            <a:r>
              <a:rPr lang="pt-PT" dirty="0" err="1"/>
              <a:t>mode</a:t>
            </a:r>
            <a:r>
              <a:rPr lang="pt-PT" dirty="0"/>
              <a:t>.</a:t>
            </a:r>
            <a:br>
              <a:rPr lang="pt-PT" dirty="0"/>
            </a:br>
            <a:br>
              <a:rPr lang="pt-PT" dirty="0"/>
            </a:br>
            <a:r>
              <a:rPr lang="pt-PT" dirty="0"/>
              <a:t>Em relação a interface um utilizador disse: A interface é bem concebida, uniforme e com todas as funcionalidades necessárias para funcionar corretamente,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PT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dirty="0"/>
              <a:t>Em geral os resultados são muito bons e vão de acordo com aquilo que queríamos alcançar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PT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21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7290553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noProof="0" dirty="0"/>
              <a:t>Além dos documentos entregues</a:t>
            </a:r>
          </a:p>
          <a:p>
            <a:endParaRPr lang="pt-PT" noProof="0" dirty="0"/>
          </a:p>
          <a:p>
            <a:r>
              <a:rPr lang="pt-PT" noProof="0" dirty="0"/>
              <a:t>Como já tinha sido dito anteriormente, desenvolvemos uma </a:t>
            </a:r>
            <a:r>
              <a:rPr lang="pt-PT" noProof="0" dirty="0" err="1"/>
              <a:t>vesão</a:t>
            </a:r>
            <a:r>
              <a:rPr lang="pt-PT" noProof="0" dirty="0"/>
              <a:t> </a:t>
            </a:r>
            <a:r>
              <a:rPr lang="pt-PT" noProof="0" dirty="0" err="1"/>
              <a:t>WebGL</a:t>
            </a:r>
            <a:r>
              <a:rPr lang="pt-PT" noProof="0" dirty="0"/>
              <a:t> Em relação a versão android, entregamos uma versão com </a:t>
            </a:r>
            <a:r>
              <a:rPr lang="pt-PT" noProof="0" dirty="0" err="1"/>
              <a:t>model</a:t>
            </a:r>
            <a:r>
              <a:rPr lang="pt-PT" noProof="0" dirty="0"/>
              <a:t> target e outra com </a:t>
            </a:r>
            <a:r>
              <a:rPr lang="pt-PT" noProof="0" dirty="0" err="1"/>
              <a:t>image</a:t>
            </a:r>
            <a:r>
              <a:rPr lang="pt-PT" noProof="0" dirty="0"/>
              <a:t> target, ambas numa versão só com o meu trabalho e noutra juntamente com o trabalho já realizado e em português e em </a:t>
            </a:r>
            <a:r>
              <a:rPr lang="pt-PT" noProof="0" dirty="0" err="1"/>
              <a:t>ingles</a:t>
            </a:r>
            <a:r>
              <a:rPr lang="pt-PT" noProof="0" dirty="0"/>
              <a:t>,</a:t>
            </a:r>
            <a:br>
              <a:rPr lang="pt-PT" noProof="0" dirty="0"/>
            </a:br>
            <a:br>
              <a:rPr lang="pt-PT" noProof="0" dirty="0"/>
            </a:br>
            <a:r>
              <a:rPr lang="pt-PT" noProof="0" dirty="0"/>
              <a:t>Criamos também um repositório no </a:t>
            </a:r>
            <a:r>
              <a:rPr lang="pt-PT" noProof="0" dirty="0" err="1"/>
              <a:t>Github</a:t>
            </a:r>
            <a:r>
              <a:rPr lang="pt-PT" noProof="0" dirty="0"/>
              <a:t>, com todo o código, imagens de </a:t>
            </a:r>
            <a:r>
              <a:rPr lang="pt-PT" noProof="0" dirty="0" err="1"/>
              <a:t>refencia</a:t>
            </a:r>
            <a:r>
              <a:rPr lang="pt-PT" noProof="0" dirty="0"/>
              <a:t> e dois vídeos e estas versão, juntamente com o </a:t>
            </a:r>
            <a:r>
              <a:rPr lang="pt-PT" noProof="0" dirty="0" err="1"/>
              <a:t>techncical</a:t>
            </a:r>
            <a:r>
              <a:rPr lang="pt-PT" noProof="0" dirty="0"/>
              <a:t> </a:t>
            </a:r>
            <a:r>
              <a:rPr lang="pt-PT" noProof="0" dirty="0" err="1"/>
              <a:t>report</a:t>
            </a:r>
            <a:r>
              <a:rPr lang="pt-PT" noProof="0" dirty="0"/>
              <a:t>, pretendemos facilitar a entrada no projeto dos próximos aluno</a:t>
            </a:r>
            <a:endParaRPr lang="en-US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23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6750572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Em</a:t>
            </a:r>
            <a:r>
              <a:rPr lang="en-US" dirty="0"/>
              <a:t> ambas as </a:t>
            </a:r>
            <a:r>
              <a:rPr lang="en-US" dirty="0" err="1"/>
              <a:t>aplicações</a:t>
            </a:r>
            <a:r>
              <a:rPr lang="en-US" dirty="0"/>
              <a:t>, </a:t>
            </a:r>
            <a:r>
              <a:rPr lang="en-US" dirty="0" err="1"/>
              <a:t>Andoird</a:t>
            </a:r>
            <a:r>
              <a:rPr lang="en-US" dirty="0"/>
              <a:t> e </a:t>
            </a:r>
            <a:r>
              <a:rPr lang="en-US" dirty="0" err="1"/>
              <a:t>WebGl</a:t>
            </a:r>
            <a:r>
              <a:rPr lang="en-US" dirty="0"/>
              <a:t> </a:t>
            </a:r>
            <a:r>
              <a:rPr lang="en-US" dirty="0" err="1"/>
              <a:t>tivemos</a:t>
            </a:r>
            <a:r>
              <a:rPr lang="en-US" dirty="0"/>
              <a:t> bons </a:t>
            </a:r>
            <a:r>
              <a:rPr lang="en-US" dirty="0" err="1"/>
              <a:t>resultados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pt-PT" dirty="0"/>
              <a:t>A partir dos testes podemos concluir que a nossa aplicação é divertida, interessante e ajuda o utilizador a desfrutar do museu</a:t>
            </a:r>
          </a:p>
          <a:p>
            <a:r>
              <a:rPr lang="pt-PT" dirty="0"/>
              <a:t>Ou seja, Podemos afirmar que completamos os </a:t>
            </a:r>
            <a:r>
              <a:rPr lang="pt-PT" dirty="0" err="1"/>
              <a:t>objectivos</a:t>
            </a:r>
            <a:r>
              <a:rPr lang="pt-PT" dirty="0"/>
              <a:t> da nossa tese</a:t>
            </a:r>
          </a:p>
          <a:p>
            <a:endParaRPr lang="en-US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24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9356562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Contudo</a:t>
            </a:r>
            <a:r>
              <a:rPr lang="en-US" dirty="0"/>
              <a:t> o </a:t>
            </a:r>
            <a:r>
              <a:rPr lang="en-US" dirty="0" err="1"/>
              <a:t>trabalho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duas</a:t>
            </a:r>
            <a:r>
              <a:rPr lang="en-US" dirty="0"/>
              <a:t> </a:t>
            </a:r>
            <a:r>
              <a:rPr lang="en-US" dirty="0" err="1"/>
              <a:t>limitações</a:t>
            </a:r>
            <a:r>
              <a:rPr lang="en-US" dirty="0"/>
              <a:t>, a </a:t>
            </a:r>
            <a:r>
              <a:rPr lang="en-US" dirty="0" err="1"/>
              <a:t>priemira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haver com o </a:t>
            </a:r>
            <a:r>
              <a:rPr lang="en-US" dirty="0" err="1"/>
              <a:t>objeto</a:t>
            </a:r>
            <a:r>
              <a:rPr lang="en-US" dirty="0"/>
              <a:t> </a:t>
            </a:r>
            <a:r>
              <a:rPr lang="en-US" dirty="0" err="1"/>
              <a:t>só</a:t>
            </a:r>
            <a:r>
              <a:rPr lang="en-US" dirty="0"/>
              <a:t> </a:t>
            </a:r>
            <a:r>
              <a:rPr lang="en-US" dirty="0" err="1"/>
              <a:t>funcionar</a:t>
            </a:r>
            <a:r>
              <a:rPr lang="en-US" dirty="0"/>
              <a:t> </a:t>
            </a:r>
            <a:r>
              <a:rPr lang="en-US" dirty="0" err="1"/>
              <a:t>numa</a:t>
            </a:r>
            <a:r>
              <a:rPr lang="en-US" dirty="0"/>
              <a:t> </a:t>
            </a:r>
            <a:r>
              <a:rPr lang="en-US" dirty="0" err="1"/>
              <a:t>sala</a:t>
            </a:r>
            <a:r>
              <a:rPr lang="en-US" dirty="0"/>
              <a:t> as </a:t>
            </a:r>
            <a:r>
              <a:rPr lang="en-US" dirty="0" err="1"/>
              <a:t>escuras</a:t>
            </a:r>
            <a:r>
              <a:rPr lang="en-US" dirty="0"/>
              <a:t>, mas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cobrimos</a:t>
            </a:r>
            <a:r>
              <a:rPr lang="en-US" dirty="0"/>
              <a:t> </a:t>
            </a:r>
            <a:r>
              <a:rPr lang="en-US" dirty="0" err="1"/>
              <a:t>esta</a:t>
            </a:r>
            <a:r>
              <a:rPr lang="en-US" dirty="0"/>
              <a:t> </a:t>
            </a:r>
            <a:r>
              <a:rPr lang="en-US" dirty="0" err="1"/>
              <a:t>parte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aplicção</a:t>
            </a:r>
            <a:r>
              <a:rPr lang="en-US" dirty="0"/>
              <a:t> visto que o </a:t>
            </a:r>
            <a:r>
              <a:rPr lang="en-US" dirty="0" err="1"/>
              <a:t>objeto</a:t>
            </a:r>
            <a:r>
              <a:rPr lang="en-US" dirty="0"/>
              <a:t>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está</a:t>
            </a:r>
            <a:r>
              <a:rPr lang="en-US" dirty="0"/>
              <a:t> a </a:t>
            </a:r>
            <a:r>
              <a:rPr lang="en-US" dirty="0" err="1"/>
              <a:t>funcionar</a:t>
            </a:r>
            <a:r>
              <a:rPr lang="en-US" dirty="0"/>
              <a:t> </a:t>
            </a:r>
            <a:r>
              <a:rPr lang="en-US" dirty="0" err="1"/>
              <a:t>atualmente</a:t>
            </a:r>
            <a:br>
              <a:rPr lang="en-US" dirty="0"/>
            </a:br>
            <a:r>
              <a:rPr lang="en-US" dirty="0"/>
              <a:t>e a </a:t>
            </a:r>
            <a:r>
              <a:rPr lang="en-US" dirty="0" err="1"/>
              <a:t>segunda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haver com o facto que </a:t>
            </a:r>
            <a:r>
              <a:rPr lang="en-US" dirty="0" err="1"/>
              <a:t>ecrãs</a:t>
            </a:r>
            <a:r>
              <a:rPr lang="en-US" dirty="0"/>
              <a:t> </a:t>
            </a:r>
            <a:r>
              <a:rPr lang="en-US" dirty="0" err="1"/>
              <a:t>muito</a:t>
            </a:r>
            <a:r>
              <a:rPr lang="en-US" dirty="0"/>
              <a:t> </a:t>
            </a:r>
            <a:r>
              <a:rPr lang="en-US" dirty="0" err="1"/>
              <a:t>pequenos</a:t>
            </a:r>
            <a:r>
              <a:rPr lang="en-US" dirty="0"/>
              <a:t> 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dirty="0" err="1"/>
              <a:t>grandes</a:t>
            </a:r>
            <a:r>
              <a:rPr lang="en-US" dirty="0"/>
              <a:t> a interface </a:t>
            </a:r>
            <a:r>
              <a:rPr lang="en-US" dirty="0" err="1"/>
              <a:t>pode</a:t>
            </a:r>
            <a:r>
              <a:rPr lang="en-US" dirty="0"/>
              <a:t>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ficar</a:t>
            </a:r>
            <a:r>
              <a:rPr lang="en-US" dirty="0"/>
              <a:t> </a:t>
            </a:r>
            <a:r>
              <a:rPr lang="en-US" dirty="0" err="1"/>
              <a:t>tão</a:t>
            </a:r>
            <a:r>
              <a:rPr lang="en-US" dirty="0"/>
              <a:t> </a:t>
            </a:r>
            <a:r>
              <a:rPr lang="en-US" dirty="0" err="1"/>
              <a:t>bem</a:t>
            </a:r>
            <a:r>
              <a:rPr lang="en-US" dirty="0"/>
              <a:t>. </a:t>
            </a:r>
            <a:br>
              <a:rPr lang="en-US" dirty="0"/>
            </a:br>
            <a:endParaRPr lang="en-US" dirty="0"/>
          </a:p>
          <a:p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relação</a:t>
            </a:r>
            <a:r>
              <a:rPr lang="en-US" dirty="0"/>
              <a:t> </a:t>
            </a:r>
            <a:r>
              <a:rPr lang="en-US" dirty="0" err="1"/>
              <a:t>aos</a:t>
            </a:r>
            <a:r>
              <a:rPr lang="en-US" dirty="0"/>
              <a:t> </a:t>
            </a:r>
            <a:r>
              <a:rPr lang="en-US" dirty="0" err="1"/>
              <a:t>proximos</a:t>
            </a:r>
            <a:r>
              <a:rPr lang="en-US" dirty="0"/>
              <a:t> </a:t>
            </a:r>
            <a:r>
              <a:rPr lang="en-US" dirty="0" err="1"/>
              <a:t>passos</a:t>
            </a:r>
            <a:r>
              <a:rPr lang="en-US" dirty="0"/>
              <a:t> da </a:t>
            </a:r>
            <a:r>
              <a:rPr lang="en-US" dirty="0" err="1"/>
              <a:t>tese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 err="1"/>
              <a:t>Relção</a:t>
            </a:r>
            <a:r>
              <a:rPr lang="en-US" dirty="0"/>
              <a:t> da </a:t>
            </a:r>
            <a:r>
              <a:rPr lang="en-US" dirty="0" err="1"/>
              <a:t>groussura</a:t>
            </a:r>
            <a:r>
              <a:rPr lang="en-US" dirty="0"/>
              <a:t> do e-bean com a </a:t>
            </a:r>
            <a:r>
              <a:rPr lang="en-US" dirty="0" err="1"/>
              <a:t>intensidade</a:t>
            </a:r>
            <a:r>
              <a:rPr lang="en-US" dirty="0"/>
              <a:t> e </a:t>
            </a:r>
            <a:r>
              <a:rPr lang="en-US" dirty="0" err="1"/>
              <a:t>tensão</a:t>
            </a:r>
            <a:endParaRPr lang="en-US" dirty="0"/>
          </a:p>
          <a:p>
            <a:r>
              <a:rPr lang="en-US" dirty="0"/>
              <a:t>BLE – Motor </a:t>
            </a:r>
            <a:r>
              <a:rPr lang="en-US" dirty="0" err="1"/>
              <a:t>ampola</a:t>
            </a:r>
            <a:r>
              <a:rPr lang="en-US" dirty="0"/>
              <a:t> – </a:t>
            </a:r>
            <a:r>
              <a:rPr lang="en-US" dirty="0" err="1"/>
              <a:t>Completar</a:t>
            </a:r>
            <a:r>
              <a:rPr lang="en-US" dirty="0"/>
              <a:t> o </a:t>
            </a:r>
            <a:r>
              <a:rPr lang="en-US" dirty="0" err="1"/>
              <a:t>ciculo</a:t>
            </a:r>
            <a:r>
              <a:rPr lang="en-US" dirty="0"/>
              <a:t> de </a:t>
            </a:r>
            <a:r>
              <a:rPr lang="en-US" dirty="0" err="1"/>
              <a:t>interatividade</a:t>
            </a:r>
            <a:r>
              <a:rPr lang="en-US" dirty="0"/>
              <a:t> – </a:t>
            </a:r>
            <a:r>
              <a:rPr lang="en-US" dirty="0" err="1"/>
              <a:t>aplicação</a:t>
            </a:r>
            <a:r>
              <a:rPr lang="en-US" dirty="0"/>
              <a:t>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interativa</a:t>
            </a:r>
            <a:r>
              <a:rPr lang="en-US" dirty="0"/>
              <a:t> e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imersiva</a:t>
            </a:r>
            <a:endParaRPr lang="en-US" dirty="0"/>
          </a:p>
          <a:p>
            <a:r>
              <a:rPr lang="en-US" dirty="0" err="1"/>
              <a:t>Segurar</a:t>
            </a:r>
            <a:r>
              <a:rPr lang="en-US" dirty="0"/>
              <a:t> no tablet no sitio </a:t>
            </a:r>
            <a:r>
              <a:rPr lang="en-US" dirty="0" err="1"/>
              <a:t>certo</a:t>
            </a:r>
            <a:endParaRPr lang="en-US" dirty="0"/>
          </a:p>
          <a:p>
            <a:r>
              <a:rPr lang="en-US" dirty="0" err="1"/>
              <a:t>Trabalho</a:t>
            </a:r>
            <a:r>
              <a:rPr lang="en-US" dirty="0"/>
              <a:t> do </a:t>
            </a:r>
            <a:r>
              <a:rPr lang="en-US" dirty="0" err="1"/>
              <a:t>artista</a:t>
            </a:r>
            <a:r>
              <a:rPr lang="en-US" dirty="0"/>
              <a:t> da UI , com padding </a:t>
            </a:r>
            <a:r>
              <a:rPr lang="en-US" dirty="0" err="1"/>
              <a:t>amrgins</a:t>
            </a:r>
            <a:r>
              <a:rPr lang="en-US" dirty="0"/>
              <a:t> que fonts e </a:t>
            </a:r>
            <a:r>
              <a:rPr lang="en-US" dirty="0" err="1"/>
              <a:t>quando</a:t>
            </a:r>
            <a:r>
              <a:rPr lang="en-US" dirty="0"/>
              <a:t> usar, </a:t>
            </a:r>
            <a:r>
              <a:rPr lang="en-US" dirty="0" err="1"/>
              <a:t>tamanhos</a:t>
            </a:r>
            <a:r>
              <a:rPr lang="en-US" dirty="0"/>
              <a:t> e </a:t>
            </a:r>
            <a:r>
              <a:rPr lang="en-US" dirty="0" err="1"/>
              <a:t>cors</a:t>
            </a:r>
            <a:endParaRPr lang="en-US" dirty="0"/>
          </a:p>
          <a:p>
            <a:br>
              <a:rPr lang="en-US" dirty="0"/>
            </a:br>
            <a:r>
              <a:rPr lang="en-US" dirty="0" err="1"/>
              <a:t>Gostaria</a:t>
            </a:r>
            <a:r>
              <a:rPr lang="en-US" dirty="0"/>
              <a:t> de </a:t>
            </a:r>
            <a:r>
              <a:rPr lang="en-US" dirty="0" err="1"/>
              <a:t>destacar</a:t>
            </a:r>
            <a:r>
              <a:rPr lang="en-US" dirty="0"/>
              <a:t> que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ultimos</a:t>
            </a:r>
            <a:r>
              <a:rPr lang="en-US" dirty="0"/>
              <a:t> </a:t>
            </a:r>
            <a:r>
              <a:rPr lang="en-US" dirty="0" err="1"/>
              <a:t>dois</a:t>
            </a:r>
            <a:r>
              <a:rPr lang="en-US" dirty="0"/>
              <a:t> </a:t>
            </a:r>
            <a:r>
              <a:rPr lang="en-US" dirty="0" err="1"/>
              <a:t>pontos</a:t>
            </a:r>
            <a:r>
              <a:rPr lang="en-US" dirty="0"/>
              <a:t> do Future Work </a:t>
            </a:r>
            <a:r>
              <a:rPr lang="en-US" dirty="0" err="1"/>
              <a:t>já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resolvi</a:t>
            </a:r>
            <a:r>
              <a:rPr lang="en-US" dirty="0"/>
              <a:t>.</a:t>
            </a:r>
          </a:p>
          <a:p>
            <a:r>
              <a:rPr lang="en-US" dirty="0"/>
              <a:t>O </a:t>
            </a:r>
            <a:r>
              <a:rPr lang="en-US" dirty="0" err="1"/>
              <a:t>penultimo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haver com a </a:t>
            </a:r>
            <a:r>
              <a:rPr lang="en-US" dirty="0" err="1"/>
              <a:t>necessidade</a:t>
            </a:r>
            <a:r>
              <a:rPr lang="en-US" dirty="0"/>
              <a:t> de </a:t>
            </a:r>
            <a:r>
              <a:rPr lang="en-US" dirty="0" err="1"/>
              <a:t>destinguir</a:t>
            </a:r>
            <a:r>
              <a:rPr lang="en-US" dirty="0"/>
              <a:t> dentro das </a:t>
            </a:r>
            <a:r>
              <a:rPr lang="en-US" dirty="0" err="1"/>
              <a:t>funcionalidades</a:t>
            </a:r>
            <a:r>
              <a:rPr lang="en-US" dirty="0"/>
              <a:t> da </a:t>
            </a:r>
            <a:r>
              <a:rPr lang="en-US" dirty="0" err="1"/>
              <a:t>aplicação</a:t>
            </a:r>
            <a:r>
              <a:rPr lang="en-US" dirty="0"/>
              <a:t> que </a:t>
            </a:r>
            <a:r>
              <a:rPr lang="en-US" dirty="0" err="1"/>
              <a:t>obejto</a:t>
            </a:r>
            <a:r>
              <a:rPr lang="en-US" dirty="0"/>
              <a:t> </a:t>
            </a:r>
            <a:r>
              <a:rPr lang="en-US" dirty="0" err="1"/>
              <a:t>estamos</a:t>
            </a:r>
            <a:r>
              <a:rPr lang="en-US" dirty="0"/>
              <a:t> a </a:t>
            </a:r>
            <a:r>
              <a:rPr lang="en-US" dirty="0" err="1"/>
              <a:t>falar</a:t>
            </a:r>
            <a:r>
              <a:rPr lang="en-US" dirty="0"/>
              <a:t>, por </a:t>
            </a:r>
            <a:r>
              <a:rPr lang="en-US" dirty="0" err="1"/>
              <a:t>exemplo</a:t>
            </a:r>
            <a:r>
              <a:rPr lang="en-US" dirty="0"/>
              <a:t> no BLE, </a:t>
            </a:r>
            <a:r>
              <a:rPr lang="en-US" dirty="0" err="1"/>
              <a:t>entao</a:t>
            </a:r>
            <a:r>
              <a:rPr lang="en-US" dirty="0"/>
              <a:t> </a:t>
            </a:r>
            <a:r>
              <a:rPr lang="en-US" dirty="0" err="1"/>
              <a:t>criamos</a:t>
            </a:r>
            <a:r>
              <a:rPr lang="en-US" dirty="0"/>
              <a:t> a </a:t>
            </a:r>
            <a:r>
              <a:rPr lang="en-US" dirty="0" err="1"/>
              <a:t>a</a:t>
            </a:r>
            <a:r>
              <a:rPr lang="en-US" dirty="0"/>
              <a:t> base de dados para </a:t>
            </a:r>
            <a:r>
              <a:rPr lang="en-US" dirty="0" err="1"/>
              <a:t>gerir</a:t>
            </a:r>
            <a:r>
              <a:rPr lang="en-US" dirty="0"/>
              <a:t> e </a:t>
            </a:r>
            <a:r>
              <a:rPr lang="en-US" dirty="0" err="1"/>
              <a:t>diminuir</a:t>
            </a:r>
            <a:r>
              <a:rPr lang="en-US" dirty="0"/>
              <a:t> a </a:t>
            </a:r>
            <a:r>
              <a:rPr lang="en-US" dirty="0" err="1"/>
              <a:t>probabilidade</a:t>
            </a:r>
            <a:r>
              <a:rPr lang="en-US" dirty="0"/>
              <a:t> de </a:t>
            </a:r>
            <a:r>
              <a:rPr lang="en-US" dirty="0" err="1"/>
              <a:t>erros</a:t>
            </a:r>
            <a:r>
              <a:rPr lang="en-US" dirty="0"/>
              <a:t> </a:t>
            </a:r>
            <a:r>
              <a:rPr lang="en-US" dirty="0" err="1"/>
              <a:t>semanticos</a:t>
            </a:r>
            <a:endParaRPr lang="en-US" dirty="0"/>
          </a:p>
          <a:p>
            <a:r>
              <a:rPr lang="en-US" dirty="0"/>
              <a:t>O ultimo </a:t>
            </a:r>
            <a:r>
              <a:rPr lang="en-US" dirty="0" err="1"/>
              <a:t>tem</a:t>
            </a:r>
            <a:r>
              <a:rPr lang="en-US" dirty="0"/>
              <a:t> haver com </a:t>
            </a:r>
            <a:r>
              <a:rPr lang="en-US" dirty="0" err="1"/>
              <a:t>customização</a:t>
            </a:r>
            <a:r>
              <a:rPr lang="en-US" dirty="0"/>
              <a:t>, que </a:t>
            </a:r>
            <a:r>
              <a:rPr lang="en-US" dirty="0" err="1"/>
              <a:t>retiramos</a:t>
            </a:r>
            <a:r>
              <a:rPr lang="en-US" dirty="0"/>
              <a:t> do related work que era algo </a:t>
            </a:r>
            <a:r>
              <a:rPr lang="en-US" dirty="0" err="1"/>
              <a:t>bastante</a:t>
            </a:r>
            <a:r>
              <a:rPr lang="en-US" dirty="0"/>
              <a:t> </a:t>
            </a:r>
            <a:r>
              <a:rPr lang="en-US" dirty="0" err="1"/>
              <a:t>importante</a:t>
            </a:r>
            <a:r>
              <a:rPr lang="en-US" dirty="0"/>
              <a:t> para o </a:t>
            </a:r>
            <a:r>
              <a:rPr lang="en-US" dirty="0" err="1"/>
              <a:t>utilizador</a:t>
            </a:r>
            <a:r>
              <a:rPr lang="en-US" dirty="0"/>
              <a:t>, </a:t>
            </a:r>
            <a:r>
              <a:rPr lang="en-US" dirty="0" err="1"/>
              <a:t>então</a:t>
            </a:r>
            <a:r>
              <a:rPr lang="en-US" dirty="0"/>
              <a:t> </a:t>
            </a:r>
            <a:r>
              <a:rPr lang="en-US" dirty="0" err="1"/>
              <a:t>tivemos</a:t>
            </a:r>
            <a:r>
              <a:rPr lang="en-US" dirty="0"/>
              <a:t> </a:t>
            </a:r>
            <a:r>
              <a:rPr lang="en-US" dirty="0" err="1"/>
              <a:t>esta</a:t>
            </a:r>
            <a:r>
              <a:rPr lang="en-US" dirty="0"/>
              <a:t> </a:t>
            </a:r>
            <a:r>
              <a:rPr lang="en-US" dirty="0" err="1"/>
              <a:t>ideia</a:t>
            </a:r>
            <a:r>
              <a:rPr lang="en-US" dirty="0"/>
              <a:t> de </a:t>
            </a:r>
            <a:r>
              <a:rPr lang="en-US" dirty="0" err="1"/>
              <a:t>customizar</a:t>
            </a:r>
            <a:r>
              <a:rPr lang="en-US" dirty="0"/>
              <a:t> as </a:t>
            </a:r>
            <a:r>
              <a:rPr lang="en-US" dirty="0" err="1"/>
              <a:t>informação</a:t>
            </a:r>
            <a:r>
              <a:rPr lang="en-US" dirty="0"/>
              <a:t> </a:t>
            </a:r>
            <a:r>
              <a:rPr lang="en-US" dirty="0" err="1"/>
              <a:t>passas</a:t>
            </a:r>
            <a:r>
              <a:rPr lang="en-US" dirty="0"/>
              <a:t> </a:t>
            </a:r>
            <a:r>
              <a:rPr lang="en-US" dirty="0" err="1"/>
              <a:t>ao</a:t>
            </a:r>
            <a:r>
              <a:rPr lang="en-US" dirty="0"/>
              <a:t> </a:t>
            </a:r>
            <a:r>
              <a:rPr lang="en-US" dirty="0" err="1"/>
              <a:t>utilizador</a:t>
            </a:r>
            <a:r>
              <a:rPr lang="en-US" dirty="0"/>
              <a:t> </a:t>
            </a:r>
            <a:r>
              <a:rPr lang="en-US" dirty="0" err="1"/>
              <a:t>nas</a:t>
            </a:r>
            <a:r>
              <a:rPr lang="en-US" dirty="0"/>
              <a:t> </a:t>
            </a:r>
            <a:r>
              <a:rPr lang="en-US" dirty="0" err="1"/>
              <a:t>explicações</a:t>
            </a:r>
            <a:r>
              <a:rPr lang="en-US" dirty="0"/>
              <a:t> e </a:t>
            </a:r>
            <a:r>
              <a:rPr lang="en-US" dirty="0" err="1"/>
              <a:t>dicas</a:t>
            </a:r>
            <a:r>
              <a:rPr lang="en-US" dirty="0"/>
              <a:t> </a:t>
            </a:r>
            <a:r>
              <a:rPr lang="en-US" dirty="0" err="1"/>
              <a:t>conforme</a:t>
            </a:r>
            <a:r>
              <a:rPr lang="en-US" dirty="0"/>
              <a:t> o </a:t>
            </a:r>
            <a:r>
              <a:rPr lang="en-US" dirty="0" err="1"/>
              <a:t>conhecimento</a:t>
            </a:r>
            <a:r>
              <a:rPr lang="en-US" dirty="0"/>
              <a:t> do </a:t>
            </a:r>
            <a:r>
              <a:rPr lang="en-US" dirty="0" err="1"/>
              <a:t>mesmo</a:t>
            </a:r>
            <a:r>
              <a:rPr lang="en-US" dirty="0"/>
              <a:t>. Tal e qual </a:t>
            </a:r>
            <a:r>
              <a:rPr lang="en-US" dirty="0" err="1"/>
              <a:t>como</a:t>
            </a:r>
            <a:r>
              <a:rPr lang="en-US" dirty="0"/>
              <a:t> se </a:t>
            </a:r>
            <a:r>
              <a:rPr lang="en-US" dirty="0" err="1"/>
              <a:t>escolhe</a:t>
            </a:r>
            <a:r>
              <a:rPr lang="en-US" dirty="0"/>
              <a:t> a </a:t>
            </a:r>
            <a:r>
              <a:rPr lang="en-US" dirty="0" err="1"/>
              <a:t>dificuldade</a:t>
            </a:r>
            <a:r>
              <a:rPr lang="en-US" dirty="0"/>
              <a:t> de um </a:t>
            </a:r>
            <a:r>
              <a:rPr lang="en-US" dirty="0" err="1"/>
              <a:t>jogo</a:t>
            </a:r>
            <a:endParaRPr lang="en-US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25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3389339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noProof="0" dirty="0"/>
              <a:t>Nesta apresentação vamos falar da introdução e dos objetivos da tese, do trabalho realizado e em mais detalhe sobre a aplicação </a:t>
            </a:r>
            <a:r>
              <a:rPr lang="pt-PT" noProof="0" dirty="0" err="1"/>
              <a:t>WebGl</a:t>
            </a:r>
            <a:r>
              <a:rPr lang="pt-PT" noProof="0" dirty="0"/>
              <a:t> e </a:t>
            </a:r>
            <a:r>
              <a:rPr lang="pt-PT" noProof="0" dirty="0" err="1"/>
              <a:t>andoird</a:t>
            </a:r>
            <a:r>
              <a:rPr lang="pt-PT" noProof="0" dirty="0"/>
              <a:t>, da avaliação destas aplicações e das conclusões obtidas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99713467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Gostaria de acabar com esta frase de </a:t>
            </a:r>
            <a:r>
              <a:rPr lang="pt-PT"/>
              <a:t>Tim Cook, CEO da Apple, </a:t>
            </a:r>
            <a:r>
              <a:rPr lang="pt-PT" dirty="0"/>
              <a:t>que penso que tem muito haver com o nosso trabalho: </a:t>
            </a:r>
            <a:br>
              <a:rPr lang="pt-PT" dirty="0"/>
            </a:br>
            <a:r>
              <a:rPr lang="pt-PT" dirty="0"/>
              <a:t>Acreditamos que a realidade aumentada vai mudar para sempre a forma como utilizamos a tecnologia. Já estamos a ver coisas que vão transformar a forma como trabalhamos, brincamos, nos conectamos e aprendemos</a:t>
            </a:r>
            <a:br>
              <a:rPr lang="pt-PT" dirty="0"/>
            </a:br>
            <a:br>
              <a:rPr lang="pt-PT" dirty="0"/>
            </a:br>
            <a:r>
              <a:rPr lang="pt-PT" dirty="0"/>
              <a:t>Obrigado</a:t>
            </a:r>
            <a:endParaRPr lang="en-US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26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2403696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Este trabalho segue o trabalho já realizado na tese </a:t>
            </a:r>
            <a:r>
              <a:rPr lang="pt-PT" dirty="0" err="1"/>
              <a:t>extended</a:t>
            </a:r>
            <a:r>
              <a:rPr lang="pt-PT" dirty="0"/>
              <a:t> play </a:t>
            </a:r>
            <a:r>
              <a:rPr lang="pt-PT" dirty="0" err="1"/>
              <a:t>at</a:t>
            </a:r>
            <a:r>
              <a:rPr lang="pt-PT" dirty="0"/>
              <a:t> Faraday</a:t>
            </a:r>
          </a:p>
          <a:p>
            <a:endParaRPr lang="pt-PT" dirty="0"/>
          </a:p>
          <a:p>
            <a:r>
              <a:rPr lang="pt-PT" dirty="0"/>
              <a:t>Conta com a colaboração da Faculdade de Belas artes onde a aluna Marta Mendes realizou um modelo 3d do objeto</a:t>
            </a:r>
          </a:p>
          <a:p>
            <a:r>
              <a:rPr lang="pt-PT" dirty="0"/>
              <a:t>e tem como objetivos melhorar a experiencia de visita no museu  ao adicionar um novo objeto a aplicação e avaliado o impacto que tem nas visitas ao museu</a:t>
            </a:r>
          </a:p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1979025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Como já referi, o objeto escolhido foi o Raio Catódico</a:t>
            </a:r>
          </a:p>
          <a:p>
            <a:r>
              <a:rPr lang="pt-PT" dirty="0"/>
              <a:t>Pode-se interagir com o objeto no entanto é difícil perceber como interagir e explicar o que está a acontecer se não tivermos conhecimentos na área do eletromagnetismo</a:t>
            </a:r>
            <a:br>
              <a:rPr lang="pt-PT" dirty="0"/>
            </a:br>
            <a:br>
              <a:rPr lang="pt-PT" dirty="0"/>
            </a:br>
            <a:r>
              <a:rPr lang="pt-PT" dirty="0"/>
              <a:t>O objeto deve ser usado as escuras como mostra a figura da direita. E tem como objetivo mostrar que os eletrões são manipulais através de um campo magnético</a:t>
            </a:r>
          </a:p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1154227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noProof="0" dirty="0"/>
              <a:t>Durante estre trabalho fizemos uma versão do nosso trabalho em </a:t>
            </a:r>
            <a:r>
              <a:rPr lang="pt-PT" noProof="0" dirty="0" err="1"/>
              <a:t>WebGL</a:t>
            </a:r>
            <a:r>
              <a:rPr lang="pt-PT" noProof="0" dirty="0"/>
              <a:t> para podermos partilhar o trabalho e receber feedback por parte dos utilizadores como forma de combater as restrições impostas pelo </a:t>
            </a:r>
            <a:r>
              <a:rPr lang="pt-PT" noProof="0" dirty="0" err="1"/>
              <a:t>covid</a:t>
            </a:r>
            <a:r>
              <a:rPr lang="pt-PT" noProof="0" dirty="0"/>
              <a:t>, depois convertemos o trabalho para a versão Android, onde tivemos também em consideração o feedback recebido nos testes em </a:t>
            </a:r>
            <a:r>
              <a:rPr lang="pt-PT" noProof="0" dirty="0" err="1"/>
              <a:t>WebGL</a:t>
            </a:r>
            <a:r>
              <a:rPr lang="pt-PT" noProof="0" dirty="0"/>
              <a:t>. Nesta versão além de adicionarmos a experiencia com o raio catódico mudamos algumas parte chave, em termos globais da aplicação.</a:t>
            </a:r>
          </a:p>
          <a:p>
            <a:endParaRPr lang="pt-PT" noProof="0" dirty="0"/>
          </a:p>
          <a:p>
            <a:r>
              <a:rPr lang="pt-PT" noProof="0" dirty="0"/>
              <a:t>Como disseminações do </a:t>
            </a:r>
            <a:r>
              <a:rPr lang="pt-PT" noProof="0" dirty="0" err="1"/>
              <a:t>museum</a:t>
            </a:r>
            <a:r>
              <a:rPr lang="pt-PT" noProof="0" dirty="0"/>
              <a:t> participamos em visitas guiadas e mostramos o trabalho num encontro da cultura organizado pela Universidade de lisboa, o que nos ajudou a perceber como os visitantes se comportam e interagem dentro do museu e receber feedback de outras pessoas ligadas a preservação da cultura, o que foi bastante gratificante para o projeto.</a:t>
            </a:r>
          </a:p>
          <a:p>
            <a:br>
              <a:rPr lang="pt-PT" noProof="0" dirty="0"/>
            </a:br>
            <a:r>
              <a:rPr lang="pt-PT" noProof="0" dirty="0"/>
              <a:t>Fizemos ainda o </a:t>
            </a:r>
            <a:r>
              <a:rPr lang="pt-PT" noProof="0" dirty="0" err="1"/>
              <a:t>technical</a:t>
            </a:r>
            <a:r>
              <a:rPr lang="pt-PT" noProof="0" dirty="0"/>
              <a:t> </a:t>
            </a:r>
            <a:r>
              <a:rPr lang="pt-PT" noProof="0" dirty="0" err="1"/>
              <a:t>report</a:t>
            </a:r>
            <a:r>
              <a:rPr lang="pt-PT" noProof="0" dirty="0"/>
              <a:t> onde detalhamos partes importantes do ponto vista técnico, também contem explicações e links para as </a:t>
            </a:r>
            <a:r>
              <a:rPr lang="pt-PT" noProof="0" dirty="0" err="1"/>
              <a:t>realeases</a:t>
            </a:r>
            <a:r>
              <a:rPr lang="pt-PT" noProof="0" dirty="0"/>
              <a:t> importantes que contem o trabalho realizado  e uma </a:t>
            </a:r>
            <a:r>
              <a:rPr lang="pt-PT" noProof="0" dirty="0" err="1"/>
              <a:t>wiki</a:t>
            </a:r>
            <a:r>
              <a:rPr lang="pt-PT" noProof="0" dirty="0"/>
              <a:t> </a:t>
            </a:r>
            <a:r>
              <a:rPr lang="pt-PT" noProof="0" dirty="0" err="1"/>
              <a:t>how</a:t>
            </a:r>
            <a:r>
              <a:rPr lang="pt-PT" noProof="0" dirty="0"/>
              <a:t> para ajudar os próximos alunos a fazer coisas básicas mas importantes no projeto. 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9562091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dirty="0" err="1"/>
              <a:t>nossa</a:t>
            </a:r>
            <a:r>
              <a:rPr lang="en-US" dirty="0"/>
              <a:t> </a:t>
            </a:r>
            <a:r>
              <a:rPr lang="en-US" dirty="0" err="1"/>
              <a:t>aplicação</a:t>
            </a:r>
            <a:r>
              <a:rPr lang="en-US" dirty="0"/>
              <a:t> </a:t>
            </a:r>
            <a:r>
              <a:rPr lang="en-US" dirty="0" err="1"/>
              <a:t>esta</a:t>
            </a:r>
            <a:r>
              <a:rPr lang="en-US" dirty="0"/>
              <a:t> </a:t>
            </a:r>
            <a:r>
              <a:rPr lang="en-US" dirty="0" err="1"/>
              <a:t>feita</a:t>
            </a:r>
            <a:r>
              <a:rPr lang="en-US" dirty="0"/>
              <a:t> para se </a:t>
            </a:r>
            <a:r>
              <a:rPr lang="en-US" dirty="0" err="1"/>
              <a:t>jogar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full screen </a:t>
            </a:r>
            <a:r>
              <a:rPr lang="en-US" dirty="0" err="1"/>
              <a:t>dai</a:t>
            </a:r>
            <a:r>
              <a:rPr lang="en-US" dirty="0"/>
              <a:t> a </a:t>
            </a:r>
            <a:r>
              <a:rPr lang="en-US" dirty="0" err="1"/>
              <a:t>primeira</a:t>
            </a:r>
            <a:r>
              <a:rPr lang="en-US" dirty="0"/>
              <a:t> </a:t>
            </a:r>
            <a:r>
              <a:rPr lang="en-US" dirty="0" err="1"/>
              <a:t>imagem</a:t>
            </a:r>
            <a:r>
              <a:rPr lang="en-US" dirty="0"/>
              <a:t>. </a:t>
            </a:r>
            <a:r>
              <a:rPr lang="en-US" dirty="0" err="1"/>
              <a:t>Isto</a:t>
            </a:r>
            <a:r>
              <a:rPr lang="en-US" dirty="0"/>
              <a:t> </a:t>
            </a:r>
            <a:r>
              <a:rPr lang="en-US" dirty="0" err="1"/>
              <a:t>acontece</a:t>
            </a:r>
            <a:r>
              <a:rPr lang="en-US" dirty="0"/>
              <a:t> </a:t>
            </a:r>
            <a:r>
              <a:rPr lang="en-US" dirty="0" err="1"/>
              <a:t>devido</a:t>
            </a:r>
            <a:r>
              <a:rPr lang="en-US" dirty="0"/>
              <a:t> as tooltips que </a:t>
            </a:r>
            <a:r>
              <a:rPr lang="en-US" dirty="0" err="1"/>
              <a:t>aparecem</a:t>
            </a:r>
            <a:r>
              <a:rPr lang="en-US" dirty="0"/>
              <a:t> </a:t>
            </a:r>
            <a:r>
              <a:rPr lang="en-US" dirty="0" err="1"/>
              <a:t>quando</a:t>
            </a:r>
            <a:r>
              <a:rPr lang="en-US" dirty="0"/>
              <a:t> se </a:t>
            </a:r>
            <a:r>
              <a:rPr lang="en-US" dirty="0" err="1"/>
              <a:t>põe</a:t>
            </a:r>
            <a:r>
              <a:rPr lang="en-US" dirty="0"/>
              <a:t> o </a:t>
            </a:r>
            <a:r>
              <a:rPr lang="en-US" dirty="0" err="1"/>
              <a:t>rato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cima</a:t>
            </a:r>
            <a:r>
              <a:rPr lang="en-US" dirty="0"/>
              <a:t> dos </a:t>
            </a:r>
            <a:r>
              <a:rPr lang="en-US" dirty="0" err="1"/>
              <a:t>botões</a:t>
            </a:r>
            <a:r>
              <a:rPr lang="en-US" dirty="0"/>
              <a:t>. E para </a:t>
            </a:r>
            <a:r>
              <a:rPr lang="en-US" dirty="0" err="1"/>
              <a:t>isso</a:t>
            </a:r>
            <a:r>
              <a:rPr lang="en-US" dirty="0"/>
              <a:t> </a:t>
            </a:r>
            <a:r>
              <a:rPr lang="en-US" dirty="0" err="1"/>
              <a:t>precisavamos</a:t>
            </a:r>
            <a:r>
              <a:rPr lang="en-US" dirty="0"/>
              <a:t> de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espaço</a:t>
            </a:r>
            <a:r>
              <a:rPr lang="en-US" dirty="0"/>
              <a:t> no </a:t>
            </a:r>
            <a:r>
              <a:rPr lang="en-US" dirty="0" err="1"/>
              <a:t>ecrã</a:t>
            </a:r>
            <a:r>
              <a:rPr lang="en-US" dirty="0"/>
              <a:t>. </a:t>
            </a:r>
            <a:br>
              <a:rPr lang="en-US" dirty="0"/>
            </a:br>
            <a:br>
              <a:rPr lang="en-US" dirty="0"/>
            </a:br>
            <a:r>
              <a:rPr lang="en-US" dirty="0" err="1"/>
              <a:t>Retiramos</a:t>
            </a:r>
            <a:r>
              <a:rPr lang="en-US" dirty="0"/>
              <a:t> logs </a:t>
            </a:r>
            <a:r>
              <a:rPr lang="en-US" dirty="0" err="1"/>
              <a:t>automaticamente</a:t>
            </a:r>
            <a:r>
              <a:rPr lang="en-US" dirty="0"/>
              <a:t> da </a:t>
            </a:r>
            <a:r>
              <a:rPr lang="en-US" dirty="0" err="1"/>
              <a:t>interação</a:t>
            </a:r>
            <a:r>
              <a:rPr lang="en-US" dirty="0"/>
              <a:t> do </a:t>
            </a:r>
            <a:r>
              <a:rPr lang="en-US" dirty="0" err="1"/>
              <a:t>utilizador</a:t>
            </a:r>
            <a:r>
              <a:rPr lang="en-US" dirty="0"/>
              <a:t> e </a:t>
            </a:r>
            <a:r>
              <a:rPr lang="en-US" dirty="0" err="1"/>
              <a:t>guardamos</a:t>
            </a:r>
            <a:r>
              <a:rPr lang="en-US" dirty="0"/>
              <a:t> num </a:t>
            </a:r>
            <a:r>
              <a:rPr lang="en-US"/>
              <a:t>servidor</a:t>
            </a:r>
            <a:br>
              <a:rPr lang="en-US" dirty="0"/>
            </a:br>
            <a:r>
              <a:rPr lang="en-US" dirty="0"/>
              <a:t>A </a:t>
            </a:r>
            <a:r>
              <a:rPr lang="en-US" dirty="0" err="1"/>
              <a:t>applicação</a:t>
            </a:r>
            <a:r>
              <a:rPr lang="en-US" dirty="0"/>
              <a:t> </a:t>
            </a:r>
            <a:r>
              <a:rPr lang="en-US" dirty="0" err="1"/>
              <a:t>esta</a:t>
            </a:r>
            <a:r>
              <a:rPr lang="en-US" dirty="0"/>
              <a:t> </a:t>
            </a:r>
            <a:r>
              <a:rPr lang="en-US" dirty="0" err="1"/>
              <a:t>estrutarada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se fosse um tutorial, </a:t>
            </a:r>
            <a:r>
              <a:rPr lang="en-US" dirty="0" err="1"/>
              <a:t>dando</a:t>
            </a:r>
            <a:r>
              <a:rPr lang="en-US" dirty="0"/>
              <a:t> </a:t>
            </a:r>
            <a:r>
              <a:rPr lang="en-US" dirty="0" err="1"/>
              <a:t>obejtivos</a:t>
            </a:r>
            <a:r>
              <a:rPr lang="en-US" dirty="0"/>
              <a:t>, </a:t>
            </a:r>
            <a:r>
              <a:rPr lang="en-US" dirty="0" err="1"/>
              <a:t>dicas</a:t>
            </a:r>
            <a:r>
              <a:rPr lang="en-US" dirty="0"/>
              <a:t> e </a:t>
            </a:r>
            <a:r>
              <a:rPr lang="en-US" dirty="0" err="1"/>
              <a:t>explicações</a:t>
            </a:r>
            <a:r>
              <a:rPr lang="en-US" dirty="0"/>
              <a:t>, </a:t>
            </a:r>
            <a:r>
              <a:rPr lang="en-US" dirty="0" err="1"/>
              <a:t>começando</a:t>
            </a:r>
            <a:r>
              <a:rPr lang="en-US" dirty="0"/>
              <a:t> do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facil</a:t>
            </a:r>
            <a:r>
              <a:rPr lang="en-US" dirty="0"/>
              <a:t> para o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dificil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Como se </a:t>
            </a:r>
            <a:r>
              <a:rPr lang="en-US" dirty="0" err="1"/>
              <a:t>pode</a:t>
            </a:r>
            <a:r>
              <a:rPr lang="en-US" dirty="0"/>
              <a:t> </a:t>
            </a:r>
            <a:r>
              <a:rPr lang="en-US" dirty="0" err="1"/>
              <a:t>ver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segunda</a:t>
            </a:r>
            <a:r>
              <a:rPr lang="en-US" dirty="0"/>
              <a:t> </a:t>
            </a:r>
            <a:r>
              <a:rPr lang="en-US" dirty="0" err="1"/>
              <a:t>imagem</a:t>
            </a:r>
            <a:r>
              <a:rPr lang="en-US" dirty="0"/>
              <a:t>, </a:t>
            </a:r>
            <a:r>
              <a:rPr lang="en-US" dirty="0" err="1"/>
              <a:t>aumentamos</a:t>
            </a:r>
            <a:r>
              <a:rPr lang="en-US" dirty="0"/>
              <a:t> o campo </a:t>
            </a:r>
            <a:r>
              <a:rPr lang="en-US" dirty="0" err="1"/>
              <a:t>eletrico</a:t>
            </a:r>
            <a:r>
              <a:rPr lang="en-US" dirty="0"/>
              <a:t> e </a:t>
            </a:r>
            <a:r>
              <a:rPr lang="en-US" dirty="0" err="1"/>
              <a:t>magnetico</a:t>
            </a:r>
            <a:r>
              <a:rPr lang="en-US" dirty="0"/>
              <a:t> o e-bean.</a:t>
            </a:r>
          </a:p>
          <a:p>
            <a:r>
              <a:rPr lang="en-US" dirty="0"/>
              <a:t>O </a:t>
            </a:r>
            <a:r>
              <a:rPr lang="en-US" dirty="0" err="1"/>
              <a:t>feixo</a:t>
            </a:r>
            <a:r>
              <a:rPr lang="en-US" dirty="0"/>
              <a:t> de </a:t>
            </a:r>
            <a:r>
              <a:rPr lang="en-US" dirty="0" err="1"/>
              <a:t>eltrões</a:t>
            </a:r>
            <a:r>
              <a:rPr lang="en-US" dirty="0"/>
              <a:t>  </a:t>
            </a:r>
            <a:r>
              <a:rPr lang="en-US" dirty="0" err="1"/>
              <a:t>aumentado</a:t>
            </a:r>
            <a:r>
              <a:rPr lang="en-US" dirty="0"/>
              <a:t> é a </a:t>
            </a:r>
            <a:r>
              <a:rPr lang="en-US" dirty="0" err="1"/>
              <a:t>parte</a:t>
            </a:r>
            <a:r>
              <a:rPr lang="en-US" dirty="0"/>
              <a:t> </a:t>
            </a:r>
            <a:r>
              <a:rPr lang="en-US" dirty="0" err="1"/>
              <a:t>azul</a:t>
            </a:r>
            <a:r>
              <a:rPr lang="en-US" dirty="0"/>
              <a:t>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transparente</a:t>
            </a:r>
            <a:r>
              <a:rPr lang="en-US" dirty="0"/>
              <a:t> </a:t>
            </a:r>
            <a:r>
              <a:rPr lang="en-US" dirty="0" err="1"/>
              <a:t>explenfica</a:t>
            </a:r>
            <a:r>
              <a:rPr lang="en-US" dirty="0"/>
              <a:t> o </a:t>
            </a:r>
            <a:r>
              <a:rPr lang="en-US" dirty="0" err="1"/>
              <a:t>comportamento</a:t>
            </a:r>
            <a:r>
              <a:rPr lang="en-US" dirty="0"/>
              <a:t> do </a:t>
            </a:r>
            <a:r>
              <a:rPr lang="en-US" dirty="0" err="1"/>
              <a:t>feixo</a:t>
            </a:r>
            <a:r>
              <a:rPr lang="en-US" dirty="0"/>
              <a:t> de </a:t>
            </a:r>
            <a:r>
              <a:rPr lang="en-US" dirty="0" err="1"/>
              <a:t>eletrões</a:t>
            </a:r>
            <a:r>
              <a:rPr lang="en-US" dirty="0"/>
              <a:t>,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vez</a:t>
            </a:r>
            <a:r>
              <a:rPr lang="en-US" dirty="0"/>
              <a:t> que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realidade</a:t>
            </a:r>
            <a:r>
              <a:rPr lang="en-US" dirty="0"/>
              <a:t> </a:t>
            </a:r>
            <a:r>
              <a:rPr lang="en-US" dirty="0" err="1"/>
              <a:t>não</a:t>
            </a:r>
            <a:r>
              <a:rPr lang="en-US" dirty="0"/>
              <a:t> é </a:t>
            </a:r>
            <a:r>
              <a:rPr lang="en-US" dirty="0" err="1"/>
              <a:t>visivel</a:t>
            </a:r>
            <a:endParaRPr lang="en-US" dirty="0"/>
          </a:p>
          <a:p>
            <a:r>
              <a:rPr lang="en-US" dirty="0"/>
              <a:t>A </a:t>
            </a:r>
            <a:r>
              <a:rPr lang="en-US" dirty="0" err="1"/>
              <a:t>representação</a:t>
            </a:r>
            <a:r>
              <a:rPr lang="en-US" dirty="0"/>
              <a:t> do campo </a:t>
            </a:r>
            <a:r>
              <a:rPr lang="en-US" dirty="0" err="1"/>
              <a:t>eletrico</a:t>
            </a:r>
            <a:r>
              <a:rPr lang="en-US" dirty="0"/>
              <a:t> </a:t>
            </a:r>
            <a:r>
              <a:rPr lang="en-US" dirty="0" err="1"/>
              <a:t>aumenta</a:t>
            </a:r>
            <a:r>
              <a:rPr lang="en-US" dirty="0"/>
              <a:t> e </a:t>
            </a:r>
            <a:r>
              <a:rPr lang="en-US" dirty="0" err="1"/>
              <a:t>diminui</a:t>
            </a:r>
            <a:r>
              <a:rPr lang="en-US" dirty="0"/>
              <a:t> de </a:t>
            </a:r>
            <a:r>
              <a:rPr lang="en-US" dirty="0" err="1"/>
              <a:t>tamanho</a:t>
            </a:r>
            <a:r>
              <a:rPr lang="en-US" dirty="0"/>
              <a:t> e a do campo </a:t>
            </a:r>
            <a:r>
              <a:rPr lang="en-US" dirty="0" err="1"/>
              <a:t>magnetico</a:t>
            </a:r>
            <a:r>
              <a:rPr lang="en-US" dirty="0"/>
              <a:t> </a:t>
            </a:r>
            <a:r>
              <a:rPr lang="en-US" dirty="0" err="1"/>
              <a:t>aumenta</a:t>
            </a:r>
            <a:r>
              <a:rPr lang="en-US" dirty="0"/>
              <a:t> e </a:t>
            </a:r>
            <a:r>
              <a:rPr lang="en-US" dirty="0" err="1"/>
              <a:t>dimunui</a:t>
            </a:r>
            <a:r>
              <a:rPr lang="en-US" dirty="0"/>
              <a:t> de </a:t>
            </a:r>
            <a:r>
              <a:rPr lang="en-US" dirty="0" err="1"/>
              <a:t>velocidade</a:t>
            </a:r>
            <a:r>
              <a:rPr lang="en-US" dirty="0"/>
              <a:t> </a:t>
            </a:r>
            <a:r>
              <a:rPr lang="en-US" dirty="0" err="1"/>
              <a:t>consoante</a:t>
            </a:r>
            <a:r>
              <a:rPr lang="en-US" dirty="0"/>
              <a:t> o valor, </a:t>
            </a:r>
            <a:r>
              <a:rPr lang="en-US" dirty="0" err="1"/>
              <a:t>dando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indicação</a:t>
            </a:r>
            <a:r>
              <a:rPr lang="en-US" dirty="0"/>
              <a:t> visual do valor. </a:t>
            </a:r>
            <a:br>
              <a:rPr lang="en-US" dirty="0"/>
            </a:br>
            <a:r>
              <a:rPr lang="en-US" dirty="0"/>
              <a:t>As </a:t>
            </a:r>
            <a:r>
              <a:rPr lang="en-US" dirty="0" err="1"/>
              <a:t>representações</a:t>
            </a:r>
            <a:r>
              <a:rPr lang="en-US" dirty="0"/>
              <a:t> </a:t>
            </a:r>
            <a:r>
              <a:rPr lang="en-US" dirty="0" err="1"/>
              <a:t>também</a:t>
            </a:r>
            <a:r>
              <a:rPr lang="en-US" dirty="0"/>
              <a:t> </a:t>
            </a:r>
            <a:r>
              <a:rPr lang="en-US" dirty="0" err="1"/>
              <a:t>dão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ideia</a:t>
            </a:r>
            <a:r>
              <a:rPr lang="en-US" dirty="0"/>
              <a:t> visual da </a:t>
            </a:r>
            <a:r>
              <a:rPr lang="en-US" dirty="0" err="1"/>
              <a:t>direção</a:t>
            </a:r>
            <a:r>
              <a:rPr lang="en-US" dirty="0"/>
              <a:t> dos </a:t>
            </a:r>
            <a:r>
              <a:rPr lang="en-US" dirty="0" err="1"/>
              <a:t>campos</a:t>
            </a:r>
            <a:r>
              <a:rPr lang="en-US" dirty="0"/>
              <a:t>.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5955902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dirty="0"/>
              <a:t>Falando muito rapidamente dos testes em </a:t>
            </a:r>
            <a:r>
              <a:rPr lang="pt-PT" dirty="0" err="1"/>
              <a:t>WebGL</a:t>
            </a:r>
            <a:r>
              <a:rPr lang="pt-PT" dirty="0"/>
              <a:t>, Partilhamos o teste através da internet em diferentes grupos e redes sociais, ao todos tivemos 35 pessoas a finalizarem o nosso jogo.</a:t>
            </a:r>
            <a:br>
              <a:rPr lang="pt-PT" dirty="0"/>
            </a:br>
            <a:r>
              <a:rPr lang="pt-PT" dirty="0"/>
              <a:t>Do </a:t>
            </a:r>
            <a:r>
              <a:rPr lang="en-US" dirty="0"/>
              <a:t>User experience questionnaire que </a:t>
            </a:r>
            <a:r>
              <a:rPr lang="pt-PT" noProof="0" dirty="0"/>
              <a:t>avalia</a:t>
            </a:r>
            <a:r>
              <a:rPr lang="en-US" dirty="0"/>
              <a:t> a app </a:t>
            </a:r>
            <a:r>
              <a:rPr lang="en-US" dirty="0" err="1"/>
              <a:t>em</a:t>
            </a:r>
            <a:r>
              <a:rPr lang="en-US" dirty="0"/>
              <a:t> 6 </a:t>
            </a:r>
            <a:r>
              <a:rPr lang="en-US" dirty="0" err="1"/>
              <a:t>campos</a:t>
            </a:r>
            <a:r>
              <a:rPr lang="en-US" dirty="0"/>
              <a:t>: </a:t>
            </a:r>
            <a:r>
              <a:rPr lang="pt-PT" dirty="0"/>
              <a:t>atratividade, perspicuidade, eficiência, fiabilidade, estimulação, inovação</a:t>
            </a:r>
            <a:r>
              <a:rPr lang="en-US" dirty="0"/>
              <a:t>, </a:t>
            </a:r>
            <a:r>
              <a:rPr lang="pt-PT" dirty="0"/>
              <a:t>pode se ver que a aplicação teve bons resultados. </a:t>
            </a:r>
            <a:br>
              <a:rPr lang="pt-PT" dirty="0"/>
            </a:br>
            <a:r>
              <a:rPr lang="pt-PT" dirty="0"/>
              <a:t>A representação do campo elétrico foi bastante bem aceite, mas a do campo magnético precisa de ser melhorada, no entanto nos não melhoramos porque esta representação não foi feita por nos e não havia maneira de a mudar no resto da aplicação. Por isso por motivos de consistência, deixamos estar. A interface foi bem aceite pelos utilizadores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10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2676111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Usamos</a:t>
            </a:r>
            <a:r>
              <a:rPr lang="en-US" dirty="0"/>
              <a:t> Unity e Vuforia, o </a:t>
            </a:r>
            <a:r>
              <a:rPr lang="en-US" dirty="0" err="1"/>
              <a:t>objeto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model target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12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4691994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Criamos</a:t>
            </a:r>
            <a:r>
              <a:rPr lang="en-US" dirty="0"/>
              <a:t> o warning por concelho de um </a:t>
            </a:r>
            <a:r>
              <a:rPr lang="en-US" dirty="0" err="1"/>
              <a:t>utilizador</a:t>
            </a:r>
            <a:r>
              <a:rPr lang="en-US" dirty="0"/>
              <a:t> no teste </a:t>
            </a:r>
            <a:r>
              <a:rPr lang="en-US" dirty="0" err="1"/>
              <a:t>em</a:t>
            </a:r>
            <a:r>
              <a:rPr lang="en-US"/>
              <a:t> WebGL </a:t>
            </a:r>
            <a:r>
              <a:rPr lang="en-US" dirty="0"/>
              <a:t>,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conseguimos</a:t>
            </a:r>
            <a:r>
              <a:rPr lang="en-US" dirty="0"/>
              <a:t> </a:t>
            </a:r>
            <a:r>
              <a:rPr lang="en-US" dirty="0" err="1"/>
              <a:t>comprovar</a:t>
            </a:r>
            <a:r>
              <a:rPr lang="en-US" dirty="0"/>
              <a:t> que </a:t>
            </a:r>
            <a:r>
              <a:rPr lang="en-US" dirty="0" err="1"/>
              <a:t>este</a:t>
            </a:r>
            <a:r>
              <a:rPr lang="en-US" dirty="0"/>
              <a:t> warning é </a:t>
            </a:r>
            <a:r>
              <a:rPr lang="en-US" dirty="0" err="1"/>
              <a:t>realmente</a:t>
            </a:r>
            <a:r>
              <a:rPr lang="en-US" dirty="0"/>
              <a:t> </a:t>
            </a:r>
            <a:r>
              <a:rPr lang="en-US" dirty="0" err="1"/>
              <a:t>necessário</a:t>
            </a:r>
            <a:r>
              <a:rPr lang="en-US" dirty="0"/>
              <a:t>  mas </a:t>
            </a:r>
            <a:r>
              <a:rPr lang="en-US" dirty="0" err="1"/>
              <a:t>também</a:t>
            </a:r>
            <a:r>
              <a:rPr lang="en-US" dirty="0"/>
              <a:t>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conseguimos</a:t>
            </a:r>
            <a:r>
              <a:rPr lang="en-US" dirty="0"/>
              <a:t> que </a:t>
            </a:r>
            <a:r>
              <a:rPr lang="en-US" dirty="0" err="1"/>
              <a:t>não</a:t>
            </a:r>
            <a:r>
              <a:rPr lang="en-US" dirty="0"/>
              <a:t> por </a:t>
            </a:r>
            <a:r>
              <a:rPr lang="en-US" dirty="0" err="1"/>
              <a:t>isso</a:t>
            </a:r>
            <a:r>
              <a:rPr lang="en-US" dirty="0"/>
              <a:t> </a:t>
            </a:r>
            <a:r>
              <a:rPr lang="en-US" dirty="0" err="1"/>
              <a:t>preferimos</a:t>
            </a:r>
            <a:r>
              <a:rPr lang="en-US" dirty="0"/>
              <a:t> </a:t>
            </a:r>
            <a:r>
              <a:rPr lang="en-US" dirty="0" err="1"/>
              <a:t>deixar</a:t>
            </a:r>
            <a:r>
              <a:rPr lang="en-US" dirty="0"/>
              <a:t> </a:t>
            </a:r>
            <a:r>
              <a:rPr lang="en-US" dirty="0" err="1"/>
              <a:t>estar</a:t>
            </a:r>
            <a:br>
              <a:rPr lang="en-US" dirty="0"/>
            </a:br>
            <a:endParaRPr lang="en-US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13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426385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pt-PT"/>
              <a:t>Clique para editar o estilo de subtítulo do Modelo Global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1/24/2021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1/24/2021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1/24/2021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1/24/2021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1/24/2021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1/24/2021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1/24/2021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1/24/2021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dirty="0"/>
              <a:pPr/>
              <a:t>1/24/2021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jrUf_wBCiMk?feature=oembed" TargetMode="External"/><Relationship Id="rId4" Type="http://schemas.openxmlformats.org/officeDocument/2006/relationships/image" Target="../media/image13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02AB01-D699-7546-8EE2-0B0E0F7F047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5600" dirty="0"/>
              <a:t>A new interaction experience in Extended Play at Faraday Museum 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1CE3184-F14F-1644-B94C-9DB26744A1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9848" y="4735534"/>
            <a:ext cx="7315200" cy="914400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Cathode Ray augmentation using Augmented Reality for Faraday Museum</a:t>
            </a:r>
            <a:endParaRPr lang="pt-PT" dirty="0"/>
          </a:p>
        </p:txBody>
      </p:sp>
      <p:pic>
        <p:nvPicPr>
          <p:cNvPr id="10" name="Imagem 9" descr="Uma imagem com desenho&#10;&#10;Descrição gerada automaticamente">
            <a:extLst>
              <a:ext uri="{FF2B5EF4-FFF2-40B4-BE49-F238E27FC236}">
                <a16:creationId xmlns:a16="http://schemas.microsoft.com/office/drawing/2014/main" id="{C56B78CA-565D-4AA1-85BF-A105A7CFC6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327051" y="152293"/>
            <a:ext cx="435617" cy="527382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AE43D859-6EBF-434C-A5CC-C1CBD23013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0477" y="152293"/>
            <a:ext cx="2158963" cy="507133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974E7361-74A0-4645-9DD7-6D67F3D0CF67}"/>
              </a:ext>
            </a:extLst>
          </p:cNvPr>
          <p:cNvSpPr/>
          <p:nvPr/>
        </p:nvSpPr>
        <p:spPr>
          <a:xfrm>
            <a:off x="980477" y="613472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Bef>
                <a:spcPts val="0"/>
              </a:spcBef>
            </a:pPr>
            <a:r>
              <a:rPr lang="pt-PT" dirty="0"/>
              <a:t>João Henriques</a:t>
            </a:r>
          </a:p>
          <a:p>
            <a:pPr>
              <a:spcBef>
                <a:spcPts val="0"/>
              </a:spcBef>
            </a:pPr>
            <a:r>
              <a:rPr lang="en-US" dirty="0"/>
              <a:t>Supervisors</a:t>
            </a:r>
            <a:r>
              <a:rPr lang="pt-PT" dirty="0"/>
              <a:t>: Prof. Rui Prada</a:t>
            </a:r>
          </a:p>
        </p:txBody>
      </p:sp>
    </p:spTree>
    <p:extLst>
      <p:ext uri="{BB962C8B-B14F-4D97-AF65-F5344CB8AC3E}">
        <p14:creationId xmlns:p14="http://schemas.microsoft.com/office/powerpoint/2010/main" val="13127422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DB8424AB-D56B-4256-866A-5B54DE93C2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C999C28-AD33-4EB7-A5F1-C06D10A5FD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9203ABB4-7E2A-4248-9FE7-4A419AFF2F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126970D-C1E5-4FB1-84E8-86CB9CED1C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67639"/>
            <a:ext cx="11707367" cy="1852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9ECF426-A531-4AB8-AE77-F79772515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590661"/>
            <a:ext cx="10210862" cy="10656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pt-PT" sz="5900" spc="-100" dirty="0" err="1"/>
              <a:t>Evaluation</a:t>
            </a:r>
            <a:r>
              <a:rPr lang="en-US" sz="5900" spc="-100" dirty="0"/>
              <a:t> Results</a:t>
            </a:r>
          </a:p>
        </p:txBody>
      </p:sp>
      <p:pic>
        <p:nvPicPr>
          <p:cNvPr id="10" name="Marcador de Posição de Conteúdo 4" descr="Uma imagem com texto, ClipArt&#10;&#10;Descrição gerada automaticamente">
            <a:extLst>
              <a:ext uri="{FF2B5EF4-FFF2-40B4-BE49-F238E27FC236}">
                <a16:creationId xmlns:a16="http://schemas.microsoft.com/office/drawing/2014/main" id="{95CF115A-919E-478E-8EAC-5F659EAC68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211" y="543780"/>
            <a:ext cx="5265593" cy="3185684"/>
          </a:xfrm>
          <a:prstGeom prst="rect">
            <a:avLst/>
          </a:prstGeom>
        </p:spPr>
      </p:pic>
      <p:sp>
        <p:nvSpPr>
          <p:cNvPr id="12" name="Marcador de Posição de Conteúdo 2">
            <a:extLst>
              <a:ext uri="{FF2B5EF4-FFF2-40B4-BE49-F238E27FC236}">
                <a16:creationId xmlns:a16="http://schemas.microsoft.com/office/drawing/2014/main" id="{B4112CBA-F22B-4F28-97AC-CF804C9639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53683" y="543781"/>
            <a:ext cx="5770627" cy="222228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35</a:t>
            </a:r>
            <a:r>
              <a:rPr lang="en-US" dirty="0"/>
              <a:t> User completed the game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cs typeface="Arial" panose="020B0604020202020204" pitchFamily="34" charset="0"/>
              </a:rPr>
              <a:t>Augmentation of the electric field well accepted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cs typeface="Arial" panose="020B0604020202020204" pitchFamily="34" charset="0"/>
              </a:rPr>
              <a:t>Augmentation of the magnetic field needs improvements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UI was well accepted</a:t>
            </a:r>
          </a:p>
        </p:txBody>
      </p:sp>
    </p:spTree>
    <p:extLst>
      <p:ext uri="{BB962C8B-B14F-4D97-AF65-F5344CB8AC3E}">
        <p14:creationId xmlns:p14="http://schemas.microsoft.com/office/powerpoint/2010/main" val="27047400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2F4AD318-2FB6-4C6E-931E-58E404FA1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A118E35-1CBF-4863-8497-F4DF1A166D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582" y="752748"/>
            <a:ext cx="1001483" cy="4744251"/>
          </a:xfrm>
          <a:custGeom>
            <a:avLst/>
            <a:gdLst>
              <a:gd name="connsiteX0" fmla="*/ 0 w 1001483"/>
              <a:gd name="connsiteY0" fmla="*/ 0 h 4744251"/>
              <a:gd name="connsiteX1" fmla="*/ 1001483 w 1001483"/>
              <a:gd name="connsiteY1" fmla="*/ 0 h 4744251"/>
              <a:gd name="connsiteX2" fmla="*/ 0 w 1001483"/>
              <a:gd name="connsiteY2" fmla="*/ 4744251 h 4744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1483" h="4744251">
                <a:moveTo>
                  <a:pt x="0" y="0"/>
                </a:moveTo>
                <a:lnTo>
                  <a:pt x="1001483" y="0"/>
                </a:lnTo>
                <a:lnTo>
                  <a:pt x="0" y="474425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6E187274-5DC2-4BE0-AF99-925D6D9735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7094" y="761999"/>
            <a:ext cx="4208489" cy="5334001"/>
          </a:xfrm>
          <a:custGeom>
            <a:avLst/>
            <a:gdLst>
              <a:gd name="connsiteX0" fmla="*/ 1015642 w 4208489"/>
              <a:gd name="connsiteY0" fmla="*/ 0 h 5334001"/>
              <a:gd name="connsiteX1" fmla="*/ 4208489 w 4208489"/>
              <a:gd name="connsiteY1" fmla="*/ 0 h 5334001"/>
              <a:gd name="connsiteX2" fmla="*/ 4208489 w 4208489"/>
              <a:gd name="connsiteY2" fmla="*/ 5334001 h 5334001"/>
              <a:gd name="connsiteX3" fmla="*/ 0 w 4208489"/>
              <a:gd name="connsiteY3" fmla="*/ 5334001 h 5334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8489" h="5334001">
                <a:moveTo>
                  <a:pt x="1015642" y="0"/>
                </a:moveTo>
                <a:lnTo>
                  <a:pt x="4208489" y="0"/>
                </a:lnTo>
                <a:lnTo>
                  <a:pt x="4208489" y="5334001"/>
                </a:lnTo>
                <a:lnTo>
                  <a:pt x="0" y="533400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68A6589-731F-0A49-857A-EE930B98D5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9849" y="1298448"/>
            <a:ext cx="7056444" cy="3255264"/>
          </a:xfrm>
        </p:spPr>
        <p:txBody>
          <a:bodyPr>
            <a:normAutofit/>
          </a:bodyPr>
          <a:lstStyle/>
          <a:p>
            <a:pPr algn="r"/>
            <a:r>
              <a:rPr lang="pt-PT" dirty="0">
                <a:solidFill>
                  <a:schemeClr val="accent1"/>
                </a:solidFill>
              </a:rPr>
              <a:t>Android App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62239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3875682-0790-427D-9A23-4B7265F0FA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EDE4AAE-4785-4EA7-95DB-45200F5B80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B8AA617-0537-4ED7-91B6-66511A6475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2E8BF1F-CE61-45C5-92AC-552D23176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67639"/>
            <a:ext cx="11707367" cy="1852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A4849E7-CB5C-4F26-801C-5C89F0669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590661"/>
            <a:ext cx="10210862" cy="10656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900" spc="-100" dirty="0"/>
              <a:t>Technical aspects </a:t>
            </a:r>
          </a:p>
        </p:txBody>
      </p:sp>
      <p:pic>
        <p:nvPicPr>
          <p:cNvPr id="5" name="Imagem 4" descr="Uma imagem com mesa&#10;&#10;Descrição gerada automaticamente">
            <a:extLst>
              <a:ext uri="{FF2B5EF4-FFF2-40B4-BE49-F238E27FC236}">
                <a16:creationId xmlns:a16="http://schemas.microsoft.com/office/drawing/2014/main" id="{627164EF-1133-4BC3-9454-7174ECFB3C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83" r="-4" b="118"/>
          <a:stretch/>
        </p:blipFill>
        <p:spPr>
          <a:xfrm>
            <a:off x="6221155" y="470301"/>
            <a:ext cx="5236194" cy="3557016"/>
          </a:xfrm>
          <a:prstGeom prst="rect">
            <a:avLst/>
          </a:prstGeom>
        </p:spPr>
      </p:pic>
      <p:pic>
        <p:nvPicPr>
          <p:cNvPr id="4" name="Marcador de Posição de Conteúdo 3" descr="Uma imagem com mesa&#10;&#10;Descrição gerada automaticamente">
            <a:extLst>
              <a:ext uri="{FF2B5EF4-FFF2-40B4-BE49-F238E27FC236}">
                <a16:creationId xmlns:a16="http://schemas.microsoft.com/office/drawing/2014/main" id="{17957AD0-F630-4004-866D-AF7E98130C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l="15495" r="7215"/>
          <a:stretch/>
        </p:blipFill>
        <p:spPr>
          <a:xfrm>
            <a:off x="734653" y="470432"/>
            <a:ext cx="5236194" cy="3556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1898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tangle 77">
            <a:extLst>
              <a:ext uri="{FF2B5EF4-FFF2-40B4-BE49-F238E27FC236}">
                <a16:creationId xmlns:a16="http://schemas.microsoft.com/office/drawing/2014/main" id="{DB8424AB-D56B-4256-866A-5B54DE93C2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FC999C28-AD33-4EB7-A5F1-C06D10A5FD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82" name="Rectangle 81">
            <a:extLst>
              <a:ext uri="{FF2B5EF4-FFF2-40B4-BE49-F238E27FC236}">
                <a16:creationId xmlns:a16="http://schemas.microsoft.com/office/drawing/2014/main" id="{9203ABB4-7E2A-4248-9FE7-4A419AFF2F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3126970D-C1E5-4FB1-84E8-86CB9CED1C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67639"/>
            <a:ext cx="11707367" cy="1852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9ECF426-A531-4AB8-AE77-F79772515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590661"/>
            <a:ext cx="10210862" cy="10656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900" spc="-100" dirty="0"/>
              <a:t>App overview</a:t>
            </a:r>
          </a:p>
        </p:txBody>
      </p:sp>
      <p:pic>
        <p:nvPicPr>
          <p:cNvPr id="5" name="Marcador de Posição de Conteúdo 4" descr="Uma imagem com texto&#10;&#10;Descrição gerada automaticamente">
            <a:extLst>
              <a:ext uri="{FF2B5EF4-FFF2-40B4-BE49-F238E27FC236}">
                <a16:creationId xmlns:a16="http://schemas.microsoft.com/office/drawing/2014/main" id="{30F52B3A-364F-40E6-A5E1-470777E1D2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3534" r="4454"/>
          <a:stretch/>
        </p:blipFill>
        <p:spPr>
          <a:xfrm>
            <a:off x="3770494" y="484632"/>
            <a:ext cx="5236226" cy="3556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8150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Rectangle 66">
            <a:extLst>
              <a:ext uri="{FF2B5EF4-FFF2-40B4-BE49-F238E27FC236}">
                <a16:creationId xmlns:a16="http://schemas.microsoft.com/office/drawing/2014/main" id="{64C9EE1D-12BB-43F7-9A2A-893578DCA6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43962A31-C54E-4762-B155-59777FED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4B392D36-B685-45E0-B197-6EE5D74809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9DCA8533-CC5E-4754-9A04-047EDE49E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67639"/>
            <a:ext cx="11707367" cy="1852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9ECF426-A531-4AB8-AE77-F79772515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590661"/>
            <a:ext cx="10210862" cy="10656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900" spc="-100" dirty="0"/>
              <a:t>App overview</a:t>
            </a:r>
          </a:p>
        </p:txBody>
      </p:sp>
      <p:pic>
        <p:nvPicPr>
          <p:cNvPr id="8" name="Imagem 7" descr="Uma imagem com texto, interior, prateleira, captura de ecrã&#10;&#10;Descrição gerada automaticamente">
            <a:extLst>
              <a:ext uri="{FF2B5EF4-FFF2-40B4-BE49-F238E27FC236}">
                <a16:creationId xmlns:a16="http://schemas.microsoft.com/office/drawing/2014/main" id="{FB308EBF-1A9D-4572-AA92-5924EFE618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695" r="-376"/>
          <a:stretch/>
        </p:blipFill>
        <p:spPr>
          <a:xfrm>
            <a:off x="6096000" y="636274"/>
            <a:ext cx="5313680" cy="3253682"/>
          </a:xfrm>
          <a:prstGeom prst="rect">
            <a:avLst/>
          </a:prstGeom>
        </p:spPr>
      </p:pic>
      <p:pic>
        <p:nvPicPr>
          <p:cNvPr id="9" name="Imagem 8" descr="Uma imagem com texto, captura de ecrã, eletrónica&#10;&#10;Descrição gerada automaticamente">
            <a:extLst>
              <a:ext uri="{FF2B5EF4-FFF2-40B4-BE49-F238E27FC236}">
                <a16:creationId xmlns:a16="http://schemas.microsoft.com/office/drawing/2014/main" id="{EA7BBA35-06C4-4E63-8D92-C4809243EC6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04"/>
          <a:stretch/>
        </p:blipFill>
        <p:spPr>
          <a:xfrm>
            <a:off x="519431" y="636062"/>
            <a:ext cx="5195642" cy="3253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7924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DB8424AB-D56B-4256-866A-5B54DE93C2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C999C28-AD33-4EB7-A5F1-C06D10A5FD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9203ABB4-7E2A-4248-9FE7-4A419AFF2F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126970D-C1E5-4FB1-84E8-86CB9CED1C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67639"/>
            <a:ext cx="11707367" cy="1852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9ECF426-A531-4AB8-AE77-F79772515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590661"/>
            <a:ext cx="10210862" cy="10656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900" spc="-100" dirty="0"/>
              <a:t>video</a:t>
            </a:r>
          </a:p>
        </p:txBody>
      </p:sp>
      <p:pic>
        <p:nvPicPr>
          <p:cNvPr id="3" name="Multimédia Online 2" title="Cathode Ray-Model Target-Faraday Museum-UserTest">
            <a:hlinkClick r:id="" action="ppaction://media"/>
            <a:extLst>
              <a:ext uri="{FF2B5EF4-FFF2-40B4-BE49-F238E27FC236}">
                <a16:creationId xmlns:a16="http://schemas.microsoft.com/office/drawing/2014/main" id="{2869490F-C529-47B3-8931-586B3F73E721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-3582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569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2F4AD318-2FB6-4C6E-931E-58E404FA1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A118E35-1CBF-4863-8497-F4DF1A166D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582" y="752748"/>
            <a:ext cx="1001483" cy="4744251"/>
          </a:xfrm>
          <a:custGeom>
            <a:avLst/>
            <a:gdLst>
              <a:gd name="connsiteX0" fmla="*/ 0 w 1001483"/>
              <a:gd name="connsiteY0" fmla="*/ 0 h 4744251"/>
              <a:gd name="connsiteX1" fmla="*/ 1001483 w 1001483"/>
              <a:gd name="connsiteY1" fmla="*/ 0 h 4744251"/>
              <a:gd name="connsiteX2" fmla="*/ 0 w 1001483"/>
              <a:gd name="connsiteY2" fmla="*/ 4744251 h 4744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1483" h="4744251">
                <a:moveTo>
                  <a:pt x="0" y="0"/>
                </a:moveTo>
                <a:lnTo>
                  <a:pt x="1001483" y="0"/>
                </a:lnTo>
                <a:lnTo>
                  <a:pt x="0" y="474425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6E187274-5DC2-4BE0-AF99-925D6D9735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7094" y="761999"/>
            <a:ext cx="4208489" cy="5334001"/>
          </a:xfrm>
          <a:custGeom>
            <a:avLst/>
            <a:gdLst>
              <a:gd name="connsiteX0" fmla="*/ 1015642 w 4208489"/>
              <a:gd name="connsiteY0" fmla="*/ 0 h 5334001"/>
              <a:gd name="connsiteX1" fmla="*/ 4208489 w 4208489"/>
              <a:gd name="connsiteY1" fmla="*/ 0 h 5334001"/>
              <a:gd name="connsiteX2" fmla="*/ 4208489 w 4208489"/>
              <a:gd name="connsiteY2" fmla="*/ 5334001 h 5334001"/>
              <a:gd name="connsiteX3" fmla="*/ 0 w 4208489"/>
              <a:gd name="connsiteY3" fmla="*/ 5334001 h 5334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8489" h="5334001">
                <a:moveTo>
                  <a:pt x="1015642" y="0"/>
                </a:moveTo>
                <a:lnTo>
                  <a:pt x="4208489" y="0"/>
                </a:lnTo>
                <a:lnTo>
                  <a:pt x="4208489" y="5334001"/>
                </a:lnTo>
                <a:lnTo>
                  <a:pt x="0" y="533400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68A6589-731F-0A49-857A-EE930B98D5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9849" y="1298448"/>
            <a:ext cx="7056444" cy="3255264"/>
          </a:xfrm>
        </p:spPr>
        <p:txBody>
          <a:bodyPr>
            <a:normAutofit/>
          </a:bodyPr>
          <a:lstStyle/>
          <a:p>
            <a:pPr algn="r"/>
            <a:r>
              <a:rPr lang="pt-PT" dirty="0">
                <a:solidFill>
                  <a:schemeClr val="accent1"/>
                </a:solidFill>
              </a:rPr>
              <a:t>Android </a:t>
            </a:r>
            <a:r>
              <a:rPr lang="pt-PT" dirty="0" err="1">
                <a:solidFill>
                  <a:schemeClr val="accent1"/>
                </a:solidFill>
              </a:rPr>
              <a:t>Evaluation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1471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052C43-37E8-4C19-ABD6-750BBDC62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A9C53123-6619-4B34-969C-1B8AA4C8EA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Measure the User Experience of the app</a:t>
            </a:r>
          </a:p>
          <a:p>
            <a:pPr lvl="1"/>
            <a:r>
              <a:rPr lang="en-US" dirty="0"/>
              <a:t>acceptance </a:t>
            </a:r>
          </a:p>
          <a:p>
            <a:pPr lvl="1"/>
            <a:r>
              <a:rPr lang="en-US" dirty="0"/>
              <a:t>Enjoyable</a:t>
            </a:r>
          </a:p>
          <a:p>
            <a:pPr lvl="1"/>
            <a:r>
              <a:rPr lang="en-US" dirty="0"/>
              <a:t>Understandable UI</a:t>
            </a:r>
          </a:p>
          <a:p>
            <a:r>
              <a:rPr lang="en-US" dirty="0"/>
              <a:t>Interactions gestures </a:t>
            </a:r>
          </a:p>
          <a:p>
            <a:r>
              <a:rPr lang="en-US" dirty="0"/>
              <a:t>Landscape or Portrait orientation.</a:t>
            </a:r>
          </a:p>
        </p:txBody>
      </p:sp>
    </p:spTree>
    <p:extLst>
      <p:ext uri="{BB962C8B-B14F-4D97-AF65-F5344CB8AC3E}">
        <p14:creationId xmlns:p14="http://schemas.microsoft.com/office/powerpoint/2010/main" val="11970146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64C9EE1D-12BB-43F7-9A2A-893578DCA6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3962A31-C54E-4762-B155-59777FED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4B392D36-B685-45E0-B197-6EE5D74809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9DCA8533-CC5E-4754-9A04-047EDE49E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67639"/>
            <a:ext cx="11707367" cy="1852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E2E67C0-B2E6-42B2-9408-609C6094A3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590661"/>
            <a:ext cx="10210862" cy="10656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900" spc="-100"/>
              <a:t>Methodology</a:t>
            </a:r>
          </a:p>
        </p:txBody>
      </p:sp>
      <p:pic>
        <p:nvPicPr>
          <p:cNvPr id="5" name="Imagem 4" descr="Uma imagem com interior, parede, chão, mobília&#10;&#10;Descrição gerada automaticamente">
            <a:extLst>
              <a:ext uri="{FF2B5EF4-FFF2-40B4-BE49-F238E27FC236}">
                <a16:creationId xmlns:a16="http://schemas.microsoft.com/office/drawing/2014/main" id="{2BE380C0-301F-433C-84B7-ABFF9B80F7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781" r="3" b="3"/>
          <a:stretch/>
        </p:blipFill>
        <p:spPr>
          <a:xfrm>
            <a:off x="1063691" y="624495"/>
            <a:ext cx="4789994" cy="3277029"/>
          </a:xfrm>
          <a:prstGeom prst="rect">
            <a:avLst/>
          </a:prstGeom>
        </p:spPr>
      </p:pic>
      <p:pic>
        <p:nvPicPr>
          <p:cNvPr id="7" name="Imagem 6" descr="Uma imagem com texto, interior, parede, chão&#10;&#10;Descrição gerada automaticamente">
            <a:extLst>
              <a:ext uri="{FF2B5EF4-FFF2-40B4-BE49-F238E27FC236}">
                <a16:creationId xmlns:a16="http://schemas.microsoft.com/office/drawing/2014/main" id="{B8D7359F-8FD2-4E2D-8EB7-92EB483DFC8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793" r="3" b="3"/>
          <a:stretch/>
        </p:blipFill>
        <p:spPr>
          <a:xfrm>
            <a:off x="6338316" y="624710"/>
            <a:ext cx="4789992" cy="3276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6001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64C9EE1D-12BB-43F7-9A2A-893578DCA6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3962A31-C54E-4762-B155-59777FED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4B392D36-B685-45E0-B197-6EE5D74809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DCA8533-CC5E-4754-9A04-047EDE49E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67639"/>
            <a:ext cx="11707367" cy="1852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A4849E7-CB5C-4F26-801C-5C89F0669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590661"/>
            <a:ext cx="10210862" cy="10656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900" spc="-100" dirty="0"/>
              <a:t>Demographic Results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6014F58-1CEE-4860-8D84-52BA55EC22A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720407" y="1508181"/>
            <a:ext cx="3331905" cy="1719692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ADC52F3F-B853-4502-A5C7-DBCD4110E30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8372382" y="1554980"/>
            <a:ext cx="3329075" cy="1416059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78E2E22B-6145-48E8-9303-E86B5A4CC20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069849" y="1491448"/>
            <a:ext cx="3331903" cy="1479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2289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4B3A04-0FAA-0E44-8126-FBB82E6A5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sz="4800" dirty="0"/>
              <a:t>Agenda</a:t>
            </a:r>
            <a:endParaRPr lang="pt-PT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DD54A79E-548E-5A4C-8675-9D1141ED20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Introduction &amp; Objectives</a:t>
            </a:r>
          </a:p>
          <a:p>
            <a:r>
              <a:rPr lang="en-US" sz="2800" dirty="0"/>
              <a:t>Work developed</a:t>
            </a:r>
          </a:p>
          <a:p>
            <a:r>
              <a:rPr lang="en-US" sz="2800" dirty="0"/>
              <a:t>WebGL App</a:t>
            </a:r>
          </a:p>
          <a:p>
            <a:r>
              <a:rPr lang="en-US" sz="2800" dirty="0"/>
              <a:t>Android App</a:t>
            </a:r>
          </a:p>
          <a:p>
            <a:r>
              <a:rPr lang="en-US" sz="2800" dirty="0"/>
              <a:t>Evaluation</a:t>
            </a:r>
          </a:p>
          <a:p>
            <a:r>
              <a:rPr lang="en-US" sz="2800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5243211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3875682-0790-427D-9A23-4B7265F0FA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EDE4AAE-4785-4EA7-95DB-45200F5B80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B8AA617-0537-4ED7-91B6-66511A6475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2E8BF1F-CE61-45C5-92AC-552D23176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67639"/>
            <a:ext cx="11707367" cy="1852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A4849E7-CB5C-4F26-801C-5C89F0669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590661"/>
            <a:ext cx="10210862" cy="10656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900" spc="-100" dirty="0"/>
              <a:t>UEQ Results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069158A7-13C9-410B-A73A-C53520C77F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276" y="774928"/>
            <a:ext cx="4584487" cy="2843639"/>
          </a:xfrm>
          <a:prstGeom prst="rect">
            <a:avLst/>
          </a:prstGeom>
        </p:spPr>
      </p:pic>
      <p:graphicFrame>
        <p:nvGraphicFramePr>
          <p:cNvPr id="11" name="Tabela 6">
            <a:extLst>
              <a:ext uri="{FF2B5EF4-FFF2-40B4-BE49-F238E27FC236}">
                <a16:creationId xmlns:a16="http://schemas.microsoft.com/office/drawing/2014/main" id="{8311140A-4155-4355-B555-6BF6D788B93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86943273"/>
              </p:ext>
            </p:extLst>
          </p:nvPr>
        </p:nvGraphicFramePr>
        <p:xfrm>
          <a:off x="4891038" y="844023"/>
          <a:ext cx="6847839" cy="2865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4622">
                  <a:extLst>
                    <a:ext uri="{9D8B030D-6E8A-4147-A177-3AD203B41FA5}">
                      <a16:colId xmlns:a16="http://schemas.microsoft.com/office/drawing/2014/main" val="2236332290"/>
                    </a:ext>
                  </a:extLst>
                </a:gridCol>
                <a:gridCol w="1007354">
                  <a:extLst>
                    <a:ext uri="{9D8B030D-6E8A-4147-A177-3AD203B41FA5}">
                      <a16:colId xmlns:a16="http://schemas.microsoft.com/office/drawing/2014/main" val="448870038"/>
                    </a:ext>
                  </a:extLst>
                </a:gridCol>
                <a:gridCol w="1007354">
                  <a:extLst>
                    <a:ext uri="{9D8B030D-6E8A-4147-A177-3AD203B41FA5}">
                      <a16:colId xmlns:a16="http://schemas.microsoft.com/office/drawing/2014/main" val="2792646917"/>
                    </a:ext>
                  </a:extLst>
                </a:gridCol>
                <a:gridCol w="1384992">
                  <a:extLst>
                    <a:ext uri="{9D8B030D-6E8A-4147-A177-3AD203B41FA5}">
                      <a16:colId xmlns:a16="http://schemas.microsoft.com/office/drawing/2014/main" val="1622649771"/>
                    </a:ext>
                  </a:extLst>
                </a:gridCol>
                <a:gridCol w="782217">
                  <a:extLst>
                    <a:ext uri="{9D8B030D-6E8A-4147-A177-3AD203B41FA5}">
                      <a16:colId xmlns:a16="http://schemas.microsoft.com/office/drawing/2014/main" val="3356873213"/>
                    </a:ext>
                  </a:extLst>
                </a:gridCol>
                <a:gridCol w="1091300">
                  <a:extLst>
                    <a:ext uri="{9D8B030D-6E8A-4147-A177-3AD203B41FA5}">
                      <a16:colId xmlns:a16="http://schemas.microsoft.com/office/drawing/2014/main" val="11759383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Scale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Mean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Std. Dev.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Confidence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Confidence interval 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05683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Attractiveness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2,067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0,784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0,344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1,723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2,410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47207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Perspicuity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1,575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1,133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0,497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1,078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2,072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8526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Efficiency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1,963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0,824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0,361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1,601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2,324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21553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Dependability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1,838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0,828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0,363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1,475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2,200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48834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Stimulation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1,925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0,851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0,373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1,552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2,298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8253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Novelty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1,963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0,808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0,354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1,608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2,317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80882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845693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2E67C0-B2E6-42B2-9408-609C6094A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 of the results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AE63F202-05D9-4D22-9B97-F33DB2990A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Two problems identified:</a:t>
            </a:r>
          </a:p>
          <a:p>
            <a:pPr lvl="1"/>
            <a:r>
              <a:rPr lang="en-US" dirty="0"/>
              <a:t>Holding the device in position</a:t>
            </a:r>
          </a:p>
          <a:p>
            <a:pPr lvl="1"/>
            <a:r>
              <a:rPr lang="en-US" dirty="0"/>
              <a:t>Learning curve</a:t>
            </a:r>
          </a:p>
          <a:p>
            <a:r>
              <a:rPr lang="en-US" dirty="0"/>
              <a:t>Landscape mode is preferable</a:t>
            </a:r>
          </a:p>
          <a:p>
            <a:r>
              <a:rPr lang="en-US" dirty="0"/>
              <a:t>“The interface is well designed, uniform and with all the necessary functionalities to work correctly”- anonymous user</a:t>
            </a:r>
          </a:p>
          <a:p>
            <a:r>
              <a:rPr lang="en-US" dirty="0"/>
              <a:t>Results were extremely good, and they  go according to our objectives</a:t>
            </a:r>
          </a:p>
        </p:txBody>
      </p:sp>
    </p:spTree>
    <p:extLst>
      <p:ext uri="{BB962C8B-B14F-4D97-AF65-F5344CB8AC3E}">
        <p14:creationId xmlns:p14="http://schemas.microsoft.com/office/powerpoint/2010/main" val="30703693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2F4AD318-2FB6-4C6E-931E-58E404FA1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A118E35-1CBF-4863-8497-F4DF1A166D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582" y="752748"/>
            <a:ext cx="1001483" cy="4744251"/>
          </a:xfrm>
          <a:custGeom>
            <a:avLst/>
            <a:gdLst>
              <a:gd name="connsiteX0" fmla="*/ 0 w 1001483"/>
              <a:gd name="connsiteY0" fmla="*/ 0 h 4744251"/>
              <a:gd name="connsiteX1" fmla="*/ 1001483 w 1001483"/>
              <a:gd name="connsiteY1" fmla="*/ 0 h 4744251"/>
              <a:gd name="connsiteX2" fmla="*/ 0 w 1001483"/>
              <a:gd name="connsiteY2" fmla="*/ 4744251 h 4744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1483" h="4744251">
                <a:moveTo>
                  <a:pt x="0" y="0"/>
                </a:moveTo>
                <a:lnTo>
                  <a:pt x="1001483" y="0"/>
                </a:lnTo>
                <a:lnTo>
                  <a:pt x="0" y="474425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6E187274-5DC2-4BE0-AF99-925D6D9735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7094" y="761999"/>
            <a:ext cx="4208489" cy="5334001"/>
          </a:xfrm>
          <a:custGeom>
            <a:avLst/>
            <a:gdLst>
              <a:gd name="connsiteX0" fmla="*/ 1015642 w 4208489"/>
              <a:gd name="connsiteY0" fmla="*/ 0 h 5334001"/>
              <a:gd name="connsiteX1" fmla="*/ 4208489 w 4208489"/>
              <a:gd name="connsiteY1" fmla="*/ 0 h 5334001"/>
              <a:gd name="connsiteX2" fmla="*/ 4208489 w 4208489"/>
              <a:gd name="connsiteY2" fmla="*/ 5334001 h 5334001"/>
              <a:gd name="connsiteX3" fmla="*/ 0 w 4208489"/>
              <a:gd name="connsiteY3" fmla="*/ 5334001 h 5334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8489" h="5334001">
                <a:moveTo>
                  <a:pt x="1015642" y="0"/>
                </a:moveTo>
                <a:lnTo>
                  <a:pt x="4208489" y="0"/>
                </a:lnTo>
                <a:lnTo>
                  <a:pt x="4208489" y="5334001"/>
                </a:lnTo>
                <a:lnTo>
                  <a:pt x="0" y="533400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68A6589-731F-0A49-857A-EE930B98D5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9849" y="1298448"/>
            <a:ext cx="7056444" cy="3255264"/>
          </a:xfrm>
        </p:spPr>
        <p:txBody>
          <a:bodyPr>
            <a:normAutofit/>
          </a:bodyPr>
          <a:lstStyle/>
          <a:p>
            <a:pPr algn="r"/>
            <a:r>
              <a:rPr lang="pt-PT" dirty="0" err="1">
                <a:solidFill>
                  <a:schemeClr val="accent1"/>
                </a:solidFill>
              </a:rPr>
              <a:t>Conclusion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54112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86E4CB-02C2-4AAC-BA31-A445DA2AD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Conclusion</a:t>
            </a:r>
            <a:endParaRPr lang="pt-PT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39827182-4246-4E7E-8722-02908C55E7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PT" dirty="0" err="1"/>
              <a:t>Work</a:t>
            </a:r>
            <a:r>
              <a:rPr lang="pt-PT" dirty="0"/>
              <a:t> </a:t>
            </a:r>
            <a:r>
              <a:rPr lang="pt-PT" dirty="0" err="1"/>
              <a:t>delivered</a:t>
            </a:r>
            <a:r>
              <a:rPr lang="pt-PT" dirty="0"/>
              <a:t>:</a:t>
            </a:r>
          </a:p>
          <a:p>
            <a:pPr lvl="1"/>
            <a:r>
              <a:rPr lang="en-US" dirty="0" err="1"/>
              <a:t>WebGl</a:t>
            </a:r>
            <a:r>
              <a:rPr lang="en-US" dirty="0"/>
              <a:t> App</a:t>
            </a:r>
            <a:endParaRPr lang="pt-PT" dirty="0"/>
          </a:p>
          <a:p>
            <a:pPr lvl="1"/>
            <a:r>
              <a:rPr lang="en-US" dirty="0"/>
              <a:t>AR Android App- “Extended Play at Faraday Museum</a:t>
            </a:r>
          </a:p>
          <a:p>
            <a:pPr lvl="2"/>
            <a:r>
              <a:rPr lang="en-US" dirty="0"/>
              <a:t>Model target and image target</a:t>
            </a:r>
          </a:p>
          <a:p>
            <a:pPr lvl="2"/>
            <a:r>
              <a:rPr lang="en-US" dirty="0"/>
              <a:t>English and Portuguese version</a:t>
            </a:r>
          </a:p>
          <a:p>
            <a:pPr lvl="2"/>
            <a:r>
              <a:rPr lang="en-US" dirty="0"/>
              <a:t>Only Cathode Ray version  and all artifacts version</a:t>
            </a:r>
          </a:p>
          <a:p>
            <a:pPr lvl="1"/>
            <a:r>
              <a:rPr lang="pt-PT" dirty="0" err="1"/>
              <a:t>Technical</a:t>
            </a:r>
            <a:r>
              <a:rPr lang="pt-PT" dirty="0"/>
              <a:t> </a:t>
            </a:r>
            <a:r>
              <a:rPr lang="pt-PT" dirty="0" err="1"/>
              <a:t>Report</a:t>
            </a:r>
            <a:endParaRPr lang="pt-PT" dirty="0"/>
          </a:p>
          <a:p>
            <a:pPr lvl="1"/>
            <a:r>
              <a:rPr lang="en-US" dirty="0" err="1"/>
              <a:t>Github</a:t>
            </a:r>
            <a:r>
              <a:rPr lang="en-US" dirty="0"/>
              <a:t> Repository</a:t>
            </a:r>
          </a:p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8648642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86E4CB-02C2-4AAC-BA31-A445DA2AD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Conclusion</a:t>
            </a:r>
            <a:endParaRPr lang="pt-PT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39827182-4246-4E7E-8722-02908C55E7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Good results in booth apps</a:t>
            </a:r>
          </a:p>
          <a:p>
            <a:r>
              <a:rPr lang="en-US" dirty="0"/>
              <a:t>From the tests we can concluded that our app is fun, interesting and helps the user enjoying the museum</a:t>
            </a:r>
          </a:p>
          <a:p>
            <a:r>
              <a:rPr lang="en-US" dirty="0"/>
              <a:t>The goals of the Thesis were achieved 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7139846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86E4CB-02C2-4AAC-BA31-A445DA2AD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Conclusion</a:t>
            </a:r>
            <a:endParaRPr lang="pt-PT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39827182-4246-4E7E-8722-02908C55E7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b="1" dirty="0"/>
              <a:t>Limitations:</a:t>
            </a:r>
          </a:p>
          <a:p>
            <a:r>
              <a:rPr lang="en-US" dirty="0"/>
              <a:t>The Cathode Ray artifact is supposed to work on a dark room, however this was not covered by us</a:t>
            </a:r>
          </a:p>
          <a:p>
            <a:r>
              <a:rPr lang="en-US" dirty="0"/>
              <a:t>However, our UI is very responsive, may not work very well in very small our large screens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Future work:</a:t>
            </a:r>
            <a:endParaRPr lang="en-US" dirty="0"/>
          </a:p>
          <a:p>
            <a:r>
              <a:rPr lang="en-US" dirty="0"/>
              <a:t>Calculate the thickness of the e-bean and relate it to the tension/intensity </a:t>
            </a:r>
          </a:p>
          <a:p>
            <a:r>
              <a:rPr lang="en-US" dirty="0"/>
              <a:t>Test the BLE connection with the museum module</a:t>
            </a:r>
          </a:p>
          <a:p>
            <a:r>
              <a:rPr lang="en-US" dirty="0"/>
              <a:t>It is possible to foresee some problems for older users to hold the tablets in the right place during the whole experience </a:t>
            </a:r>
          </a:p>
          <a:p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dirty="0"/>
              <a:t>D </a:t>
            </a:r>
            <a:r>
              <a:rPr lang="en-US" dirty="0" err="1"/>
              <a:t>ArtWork</a:t>
            </a:r>
            <a:r>
              <a:rPr lang="en-US" dirty="0"/>
              <a:t> documentation </a:t>
            </a:r>
          </a:p>
          <a:p>
            <a:r>
              <a:rPr lang="en-US" strike="sngStrike" dirty="0"/>
              <a:t>To decrease the possibility of semantic errors, create a Target ID database</a:t>
            </a:r>
          </a:p>
          <a:p>
            <a:r>
              <a:rPr lang="en-US" strike="sngStrike" dirty="0"/>
              <a:t>Allow the user to select the level of expertise in the electromagnetic field, and change the explanations according to that</a:t>
            </a:r>
          </a:p>
        </p:txBody>
      </p:sp>
    </p:spTree>
    <p:extLst>
      <p:ext uri="{BB962C8B-B14F-4D97-AF65-F5344CB8AC3E}">
        <p14:creationId xmlns:p14="http://schemas.microsoft.com/office/powerpoint/2010/main" val="27090234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5F9052-A978-44B5-A6D2-9E7DEB4F340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4000" dirty="0"/>
              <a:t>“We believe augmented reality is going to change the way we use technology forever. We’re already seeing things that will transform the way you work, play, connect and learn.” —Tim Cook</a:t>
            </a:r>
            <a:endParaRPr lang="pt-PT" sz="4000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6600274-E336-429C-9D69-55B3692067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PT" dirty="0"/>
              <a:t>João Henriques</a:t>
            </a:r>
          </a:p>
        </p:txBody>
      </p:sp>
    </p:spTree>
    <p:extLst>
      <p:ext uri="{BB962C8B-B14F-4D97-AF65-F5344CB8AC3E}">
        <p14:creationId xmlns:p14="http://schemas.microsoft.com/office/powerpoint/2010/main" val="28549049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162DF2A-64D1-4AA9-BA42-8A4063EADE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D7C1373-63AF-4A75-909E-990E053566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F4AD318-2FB6-4C6E-931E-58E404FA1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A118E35-1CBF-4863-8497-F4DF1A166D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582" y="752748"/>
            <a:ext cx="1001483" cy="4744251"/>
          </a:xfrm>
          <a:custGeom>
            <a:avLst/>
            <a:gdLst>
              <a:gd name="connsiteX0" fmla="*/ 0 w 1001483"/>
              <a:gd name="connsiteY0" fmla="*/ 0 h 4744251"/>
              <a:gd name="connsiteX1" fmla="*/ 1001483 w 1001483"/>
              <a:gd name="connsiteY1" fmla="*/ 0 h 4744251"/>
              <a:gd name="connsiteX2" fmla="*/ 0 w 1001483"/>
              <a:gd name="connsiteY2" fmla="*/ 4744251 h 4744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1483" h="4744251">
                <a:moveTo>
                  <a:pt x="0" y="0"/>
                </a:moveTo>
                <a:lnTo>
                  <a:pt x="1001483" y="0"/>
                </a:lnTo>
                <a:lnTo>
                  <a:pt x="0" y="474425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6E187274-5DC2-4BE0-AF99-925D6D9735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7094" y="761999"/>
            <a:ext cx="4208489" cy="5334001"/>
          </a:xfrm>
          <a:custGeom>
            <a:avLst/>
            <a:gdLst>
              <a:gd name="connsiteX0" fmla="*/ 1015642 w 4208489"/>
              <a:gd name="connsiteY0" fmla="*/ 0 h 5334001"/>
              <a:gd name="connsiteX1" fmla="*/ 4208489 w 4208489"/>
              <a:gd name="connsiteY1" fmla="*/ 0 h 5334001"/>
              <a:gd name="connsiteX2" fmla="*/ 4208489 w 4208489"/>
              <a:gd name="connsiteY2" fmla="*/ 5334001 h 5334001"/>
              <a:gd name="connsiteX3" fmla="*/ 0 w 4208489"/>
              <a:gd name="connsiteY3" fmla="*/ 5334001 h 5334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8489" h="5334001">
                <a:moveTo>
                  <a:pt x="1015642" y="0"/>
                </a:moveTo>
                <a:lnTo>
                  <a:pt x="4208489" y="0"/>
                </a:lnTo>
                <a:lnTo>
                  <a:pt x="4208489" y="5334001"/>
                </a:lnTo>
                <a:lnTo>
                  <a:pt x="0" y="533400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62F764F-3B6F-B44E-9008-891EBAB74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9" y="1298448"/>
            <a:ext cx="7056444" cy="325526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5900" spc="-100" dirty="0">
                <a:solidFill>
                  <a:schemeClr val="accent1"/>
                </a:solidFill>
              </a:rPr>
              <a:t>Introduction  &amp; Objectives</a:t>
            </a:r>
          </a:p>
        </p:txBody>
      </p:sp>
    </p:spTree>
    <p:extLst>
      <p:ext uri="{BB962C8B-B14F-4D97-AF65-F5344CB8AC3E}">
        <p14:creationId xmlns:p14="http://schemas.microsoft.com/office/powerpoint/2010/main" val="18300448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8BE8CC-7FDA-4977-A408-BE83F1E7B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  <a:r>
              <a:rPr lang="pt-PT" dirty="0"/>
              <a:t>  &amp; </a:t>
            </a:r>
            <a:r>
              <a:rPr lang="en-US" dirty="0"/>
              <a:t>Objectives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4278707F-1115-4ED8-ACB5-5290582686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Improve the visiting experience of the IST’ Faraday museum.</a:t>
            </a:r>
          </a:p>
          <a:p>
            <a:pPr lvl="1"/>
            <a:r>
              <a:rPr lang="en-US" dirty="0"/>
              <a:t>Augmenting the Cathode Ray </a:t>
            </a:r>
          </a:p>
          <a:p>
            <a:pPr lvl="1"/>
            <a:r>
              <a:rPr lang="en-US" dirty="0"/>
              <a:t>Evaluate the work done so far by testing with users, changing any interaction problems found.</a:t>
            </a:r>
          </a:p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9915129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22">
            <a:extLst>
              <a:ext uri="{FF2B5EF4-FFF2-40B4-BE49-F238E27FC236}">
                <a16:creationId xmlns:a16="http://schemas.microsoft.com/office/drawing/2014/main" id="{64C9EE1D-12BB-43F7-9A2A-893578DCA6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2" name="Rectangle 24">
            <a:extLst>
              <a:ext uri="{FF2B5EF4-FFF2-40B4-BE49-F238E27FC236}">
                <a16:creationId xmlns:a16="http://schemas.microsoft.com/office/drawing/2014/main" id="{43962A31-C54E-4762-B155-59777FED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33" name="Rectangle 26">
            <a:extLst>
              <a:ext uri="{FF2B5EF4-FFF2-40B4-BE49-F238E27FC236}">
                <a16:creationId xmlns:a16="http://schemas.microsoft.com/office/drawing/2014/main" id="{4B392D36-B685-45E0-B197-6EE5D74809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28">
            <a:extLst>
              <a:ext uri="{FF2B5EF4-FFF2-40B4-BE49-F238E27FC236}">
                <a16:creationId xmlns:a16="http://schemas.microsoft.com/office/drawing/2014/main" id="{9DCA8533-CC5E-4754-9A04-047EDE49E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67639"/>
            <a:ext cx="11707367" cy="1852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93DD382-A68F-4157-BB90-2C987A20D1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590661"/>
            <a:ext cx="10210862" cy="10656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900" spc="-100"/>
              <a:t>The Cathode Ray Object</a:t>
            </a:r>
          </a:p>
        </p:txBody>
      </p:sp>
      <p:pic>
        <p:nvPicPr>
          <p:cNvPr id="11" name="Marcador de Posição de Conteúdo 10">
            <a:extLst>
              <a:ext uri="{FF2B5EF4-FFF2-40B4-BE49-F238E27FC236}">
                <a16:creationId xmlns:a16="http://schemas.microsoft.com/office/drawing/2014/main" id="{A14832EA-E8B4-4098-BB3E-C7007EF295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87518" y="484632"/>
            <a:ext cx="4742340" cy="3556755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CF7F2427-615B-4A94-A0F4-BDD60BC061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2142" y="470432"/>
            <a:ext cx="4742340" cy="3556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0769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2F4AD318-2FB6-4C6E-931E-58E404FA1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A118E35-1CBF-4863-8497-F4DF1A166D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582" y="752748"/>
            <a:ext cx="1001483" cy="4744251"/>
          </a:xfrm>
          <a:custGeom>
            <a:avLst/>
            <a:gdLst>
              <a:gd name="connsiteX0" fmla="*/ 0 w 1001483"/>
              <a:gd name="connsiteY0" fmla="*/ 0 h 4744251"/>
              <a:gd name="connsiteX1" fmla="*/ 1001483 w 1001483"/>
              <a:gd name="connsiteY1" fmla="*/ 0 h 4744251"/>
              <a:gd name="connsiteX2" fmla="*/ 0 w 1001483"/>
              <a:gd name="connsiteY2" fmla="*/ 4744251 h 4744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1483" h="4744251">
                <a:moveTo>
                  <a:pt x="0" y="0"/>
                </a:moveTo>
                <a:lnTo>
                  <a:pt x="1001483" y="0"/>
                </a:lnTo>
                <a:lnTo>
                  <a:pt x="0" y="474425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6E187274-5DC2-4BE0-AF99-925D6D9735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7094" y="761999"/>
            <a:ext cx="4208489" cy="5334001"/>
          </a:xfrm>
          <a:custGeom>
            <a:avLst/>
            <a:gdLst>
              <a:gd name="connsiteX0" fmla="*/ 1015642 w 4208489"/>
              <a:gd name="connsiteY0" fmla="*/ 0 h 5334001"/>
              <a:gd name="connsiteX1" fmla="*/ 4208489 w 4208489"/>
              <a:gd name="connsiteY1" fmla="*/ 0 h 5334001"/>
              <a:gd name="connsiteX2" fmla="*/ 4208489 w 4208489"/>
              <a:gd name="connsiteY2" fmla="*/ 5334001 h 5334001"/>
              <a:gd name="connsiteX3" fmla="*/ 0 w 4208489"/>
              <a:gd name="connsiteY3" fmla="*/ 5334001 h 5334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8489" h="5334001">
                <a:moveTo>
                  <a:pt x="1015642" y="0"/>
                </a:moveTo>
                <a:lnTo>
                  <a:pt x="4208489" y="0"/>
                </a:lnTo>
                <a:lnTo>
                  <a:pt x="4208489" y="5334001"/>
                </a:lnTo>
                <a:lnTo>
                  <a:pt x="0" y="533400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68A6589-731F-0A49-857A-EE930B98D5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9849" y="1298448"/>
            <a:ext cx="7056444" cy="3255264"/>
          </a:xfrm>
        </p:spPr>
        <p:txBody>
          <a:bodyPr>
            <a:normAutofit/>
          </a:bodyPr>
          <a:lstStyle/>
          <a:p>
            <a:pPr algn="r"/>
            <a:r>
              <a:rPr lang="pt-PT" dirty="0" err="1">
                <a:solidFill>
                  <a:schemeClr val="accent1"/>
                </a:solidFill>
              </a:rPr>
              <a:t>Work</a:t>
            </a:r>
            <a:r>
              <a:rPr lang="pt-PT" dirty="0">
                <a:solidFill>
                  <a:schemeClr val="accent1"/>
                </a:solidFill>
              </a:rPr>
              <a:t> </a:t>
            </a:r>
            <a:r>
              <a:rPr lang="pt-PT" dirty="0" err="1">
                <a:solidFill>
                  <a:schemeClr val="accent1"/>
                </a:solidFill>
              </a:rPr>
              <a:t>Developed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63246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CDFF64-39F5-4E0B-82EF-992E6BB8C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 developed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98B1CA19-D1A2-4299-856E-03615482E9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PT" dirty="0" err="1"/>
              <a:t>WebGL</a:t>
            </a:r>
            <a:r>
              <a:rPr lang="pt-PT" dirty="0"/>
              <a:t> App</a:t>
            </a:r>
          </a:p>
          <a:p>
            <a:r>
              <a:rPr lang="pt-PT" dirty="0"/>
              <a:t>Android App</a:t>
            </a:r>
          </a:p>
          <a:p>
            <a:r>
              <a:rPr lang="pt-PT" dirty="0"/>
              <a:t>Faraday </a:t>
            </a:r>
            <a:r>
              <a:rPr lang="pt-PT" dirty="0" err="1"/>
              <a:t>Museum</a:t>
            </a:r>
            <a:r>
              <a:rPr lang="pt-PT" dirty="0"/>
              <a:t> </a:t>
            </a:r>
            <a:r>
              <a:rPr lang="pt-PT" dirty="0" err="1"/>
              <a:t>Disseminations</a:t>
            </a:r>
            <a:endParaRPr lang="pt-PT" dirty="0"/>
          </a:p>
          <a:p>
            <a:r>
              <a:rPr lang="pt-PT" dirty="0" err="1"/>
              <a:t>Technical</a:t>
            </a:r>
            <a:r>
              <a:rPr lang="pt-PT" dirty="0"/>
              <a:t> </a:t>
            </a:r>
            <a:r>
              <a:rPr lang="pt-PT" dirty="0" err="1"/>
              <a:t>Report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8625619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2F4AD318-2FB6-4C6E-931E-58E404FA1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A118E35-1CBF-4863-8497-F4DF1A166D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582" y="752748"/>
            <a:ext cx="1001483" cy="4744251"/>
          </a:xfrm>
          <a:custGeom>
            <a:avLst/>
            <a:gdLst>
              <a:gd name="connsiteX0" fmla="*/ 0 w 1001483"/>
              <a:gd name="connsiteY0" fmla="*/ 0 h 4744251"/>
              <a:gd name="connsiteX1" fmla="*/ 1001483 w 1001483"/>
              <a:gd name="connsiteY1" fmla="*/ 0 h 4744251"/>
              <a:gd name="connsiteX2" fmla="*/ 0 w 1001483"/>
              <a:gd name="connsiteY2" fmla="*/ 4744251 h 4744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1483" h="4744251">
                <a:moveTo>
                  <a:pt x="0" y="0"/>
                </a:moveTo>
                <a:lnTo>
                  <a:pt x="1001483" y="0"/>
                </a:lnTo>
                <a:lnTo>
                  <a:pt x="0" y="474425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6E187274-5DC2-4BE0-AF99-925D6D9735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7094" y="761999"/>
            <a:ext cx="4208489" cy="5334001"/>
          </a:xfrm>
          <a:custGeom>
            <a:avLst/>
            <a:gdLst>
              <a:gd name="connsiteX0" fmla="*/ 1015642 w 4208489"/>
              <a:gd name="connsiteY0" fmla="*/ 0 h 5334001"/>
              <a:gd name="connsiteX1" fmla="*/ 4208489 w 4208489"/>
              <a:gd name="connsiteY1" fmla="*/ 0 h 5334001"/>
              <a:gd name="connsiteX2" fmla="*/ 4208489 w 4208489"/>
              <a:gd name="connsiteY2" fmla="*/ 5334001 h 5334001"/>
              <a:gd name="connsiteX3" fmla="*/ 0 w 4208489"/>
              <a:gd name="connsiteY3" fmla="*/ 5334001 h 5334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8489" h="5334001">
                <a:moveTo>
                  <a:pt x="1015642" y="0"/>
                </a:moveTo>
                <a:lnTo>
                  <a:pt x="4208489" y="0"/>
                </a:lnTo>
                <a:lnTo>
                  <a:pt x="4208489" y="5334001"/>
                </a:lnTo>
                <a:lnTo>
                  <a:pt x="0" y="533400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68A6589-731F-0A49-857A-EE930B98D5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9849" y="1298448"/>
            <a:ext cx="7056444" cy="3255264"/>
          </a:xfrm>
        </p:spPr>
        <p:txBody>
          <a:bodyPr>
            <a:normAutofit/>
          </a:bodyPr>
          <a:lstStyle/>
          <a:p>
            <a:pPr algn="r"/>
            <a:r>
              <a:rPr lang="pt-PT" dirty="0" err="1">
                <a:solidFill>
                  <a:schemeClr val="accent1"/>
                </a:solidFill>
              </a:rPr>
              <a:t>WebGL</a:t>
            </a:r>
            <a:r>
              <a:rPr lang="pt-PT" dirty="0">
                <a:solidFill>
                  <a:schemeClr val="accent1"/>
                </a:solidFill>
              </a:rPr>
              <a:t> App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28851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Rectangle 95">
            <a:extLst>
              <a:ext uri="{FF2B5EF4-FFF2-40B4-BE49-F238E27FC236}">
                <a16:creationId xmlns:a16="http://schemas.microsoft.com/office/drawing/2014/main" id="{64C9EE1D-12BB-43F7-9A2A-893578DCA6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43962A31-C54E-4762-B155-59777FED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00" name="Rectangle 99">
            <a:extLst>
              <a:ext uri="{FF2B5EF4-FFF2-40B4-BE49-F238E27FC236}">
                <a16:creationId xmlns:a16="http://schemas.microsoft.com/office/drawing/2014/main" id="{4B392D36-B685-45E0-B197-6EE5D74809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9DCA8533-CC5E-4754-9A04-047EDE49E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67639"/>
            <a:ext cx="11707367" cy="1852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9ECF426-A531-4AB8-AE77-F79772515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590661"/>
            <a:ext cx="10210862" cy="10656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900" spc="-100" dirty="0"/>
              <a:t>App overview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5751CA96-339F-4D00-951B-FCDB0E664A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781" r="-412"/>
          <a:stretch/>
        </p:blipFill>
        <p:spPr>
          <a:xfrm>
            <a:off x="5427027" y="635936"/>
            <a:ext cx="5853683" cy="3253914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A48B56A2-88DA-4EA0-A354-19E50CDF8E6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906" r="6285" b="1"/>
          <a:stretch/>
        </p:blipFill>
        <p:spPr>
          <a:xfrm>
            <a:off x="318518" y="635936"/>
            <a:ext cx="4789992" cy="3253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836556"/>
      </p:ext>
    </p:extLst>
  </p:cSld>
  <p:clrMapOvr>
    <a:masterClrMapping/>
  </p:clrMapOvr>
</p:sld>
</file>

<file path=ppt/theme/theme1.xml><?xml version="1.0" encoding="utf-8"?>
<a:theme xmlns:a="http://schemas.openxmlformats.org/drawingml/2006/main" name="Moldura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</TotalTime>
  <Words>2231</Words>
  <Application>Microsoft Office PowerPoint</Application>
  <PresentationFormat>Ecrã Panorâmico</PresentationFormat>
  <Paragraphs>192</Paragraphs>
  <Slides>26</Slides>
  <Notes>20</Notes>
  <HiddenSlides>0</HiddenSlides>
  <MMClips>1</MMClips>
  <ScaleCrop>false</ScaleCrop>
  <HeadingPairs>
    <vt:vector size="6" baseType="variant">
      <vt:variant>
        <vt:lpstr>Tipos de letra usados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26</vt:i4>
      </vt:variant>
    </vt:vector>
  </HeadingPairs>
  <TitlesOfParts>
    <vt:vector size="31" baseType="lpstr">
      <vt:lpstr>Arial</vt:lpstr>
      <vt:lpstr>Calibri</vt:lpstr>
      <vt:lpstr>Corbel</vt:lpstr>
      <vt:lpstr>Wingdings 2</vt:lpstr>
      <vt:lpstr>Moldura</vt:lpstr>
      <vt:lpstr>A new interaction experience in Extended Play at Faraday Museum </vt:lpstr>
      <vt:lpstr>Agenda</vt:lpstr>
      <vt:lpstr>Introduction  &amp; Objectives</vt:lpstr>
      <vt:lpstr>Introduction  &amp; Objectives</vt:lpstr>
      <vt:lpstr>The Cathode Ray Object</vt:lpstr>
      <vt:lpstr>Work Developed</vt:lpstr>
      <vt:lpstr>Work developed</vt:lpstr>
      <vt:lpstr>WebGL App</vt:lpstr>
      <vt:lpstr>App overview</vt:lpstr>
      <vt:lpstr>Evaluation Results</vt:lpstr>
      <vt:lpstr>Android App</vt:lpstr>
      <vt:lpstr>Technical aspects </vt:lpstr>
      <vt:lpstr>App overview</vt:lpstr>
      <vt:lpstr>App overview</vt:lpstr>
      <vt:lpstr>video</vt:lpstr>
      <vt:lpstr>Android Evaluation</vt:lpstr>
      <vt:lpstr>Objective</vt:lpstr>
      <vt:lpstr>Methodology</vt:lpstr>
      <vt:lpstr>Demographic Results</vt:lpstr>
      <vt:lpstr>UEQ Results</vt:lpstr>
      <vt:lpstr>Conclusion of the results</vt:lpstr>
      <vt:lpstr>Conclusion</vt:lpstr>
      <vt:lpstr>Conclusion</vt:lpstr>
      <vt:lpstr>Conclusion</vt:lpstr>
      <vt:lpstr>Conclusion</vt:lpstr>
      <vt:lpstr>“We believe augmented reality is going to change the way we use technology forever. We’re already seeing things that will transform the way you work, play, connect and learn.” —Tim Cook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new interaction experience in Extended Play at Faraday Museum </dc:title>
  <dc:creator>Toscan0</dc:creator>
  <cp:lastModifiedBy>Toscan0</cp:lastModifiedBy>
  <cp:revision>7</cp:revision>
  <dcterms:created xsi:type="dcterms:W3CDTF">2021-01-22T15:27:08Z</dcterms:created>
  <dcterms:modified xsi:type="dcterms:W3CDTF">2021-01-24T15:24:50Z</dcterms:modified>
</cp:coreProperties>
</file>